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28"/>
  </p:notesMasterIdLst>
  <p:handoutMasterIdLst>
    <p:handoutMasterId r:id="rId29"/>
  </p:handoutMasterIdLst>
  <p:sldIdLst>
    <p:sldId id="256" r:id="rId4"/>
    <p:sldId id="437" r:id="rId5"/>
    <p:sldId id="765" r:id="rId6"/>
    <p:sldId id="768" r:id="rId7"/>
    <p:sldId id="769" r:id="rId8"/>
    <p:sldId id="770" r:id="rId9"/>
    <p:sldId id="771" r:id="rId10"/>
    <p:sldId id="772" r:id="rId11"/>
    <p:sldId id="773" r:id="rId12"/>
    <p:sldId id="775" r:id="rId13"/>
    <p:sldId id="776" r:id="rId14"/>
    <p:sldId id="777" r:id="rId15"/>
    <p:sldId id="779" r:id="rId16"/>
    <p:sldId id="783" r:id="rId17"/>
    <p:sldId id="784" r:id="rId18"/>
    <p:sldId id="786" r:id="rId19"/>
    <p:sldId id="785" r:id="rId20"/>
    <p:sldId id="787" r:id="rId21"/>
    <p:sldId id="788" r:id="rId22"/>
    <p:sldId id="789" r:id="rId23"/>
    <p:sldId id="790" r:id="rId24"/>
    <p:sldId id="791" r:id="rId25"/>
    <p:sldId id="762" r:id="rId26"/>
    <p:sldId id="764" r:id="rId27"/>
  </p:sldIdLst>
  <p:sldSz cx="12195175" cy="6858000"/>
  <p:notesSz cx="6858000" cy="9144000"/>
  <p:defaultTextStyle>
    <a:defPPr>
      <a:defRPr lang="zh-CN"/>
    </a:defPPr>
    <a:lvl1pPr marL="0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2495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69060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5625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1555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38120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4050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0615" algn="l" defTabSz="9124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70AD2D"/>
    <a:srgbClr val="80C634"/>
    <a:srgbClr val="8BCD43"/>
    <a:srgbClr val="595959"/>
    <a:srgbClr val="558ED5"/>
    <a:srgbClr val="FF3399"/>
    <a:srgbClr val="C6D9F1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8" autoAdjust="0"/>
    <p:restoredTop sz="94660"/>
  </p:normalViewPr>
  <p:slideViewPr>
    <p:cSldViewPr>
      <p:cViewPr varScale="1">
        <p:scale>
          <a:sx n="79" d="100"/>
          <a:sy n="79" d="100"/>
        </p:scale>
        <p:origin x="276" y="54"/>
      </p:cViewPr>
      <p:guideLst>
        <p:guide orient="horz" pos="2148"/>
        <p:guide pos="3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12"/>
    </p:cViewPr>
  </p:sorterViewPr>
  <p:notesViewPr>
    <p:cSldViewPr>
      <p:cViewPr varScale="1">
        <p:scale>
          <a:sx n="58" d="100"/>
          <a:sy n="58" d="100"/>
        </p:scale>
        <p:origin x="-2580" y="-78"/>
      </p:cViewPr>
      <p:guideLst>
        <p:guide orient="horz" pos="2865"/>
        <p:guide pos="21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9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06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55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12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0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15" algn="l" defTabSz="9124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openxmlformats.org/officeDocument/2006/relationships/image" Target="../media/image3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6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796" y="0"/>
            <a:ext cx="121967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9975" y="1242"/>
            <a:ext cx="6145200" cy="40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242"/>
            <a:ext cx="6008400" cy="40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-3" y="-3016"/>
          <a:ext cx="12196778" cy="4008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678"/>
                <a:gridCol w="1219678"/>
                <a:gridCol w="1219678"/>
                <a:gridCol w="1219678"/>
                <a:gridCol w="1146617"/>
                <a:gridCol w="1292737"/>
                <a:gridCol w="1219678"/>
                <a:gridCol w="1219678"/>
                <a:gridCol w="1219678"/>
                <a:gridCol w="1219678"/>
              </a:tblGrid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6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 userDrawn="1"/>
        </p:nvSpPr>
        <p:spPr>
          <a:xfrm>
            <a:off x="-775" y="6669360"/>
            <a:ext cx="12195971" cy="18864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pic>
        <p:nvPicPr>
          <p:cNvPr id="8" name="松江儿童合唱团 - 明天会更好.mp3">
            <a:hlinkClick r:id="" action="ppaction://media"/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5">
                  <p14:trim end="262964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093" y="591944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093" y="0"/>
            <a:ext cx="12193209" cy="6858000"/>
          </a:xfrm>
          <a:prstGeom prst="rect">
            <a:avLst/>
          </a:prstGeom>
          <a:noFill/>
          <a:effectLst>
            <a:outerShdw blurRad="254000" dist="38100" dir="10800000" sx="101000" sy="101000" algn="r" rotWithShape="0">
              <a:prstClr val="black">
                <a:alpha val="2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388706" y="378161"/>
            <a:ext cx="11417797" cy="621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7" descr="草地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72656" r="3681" b="18617"/>
          <a:stretch>
            <a:fillRect/>
          </a:stretch>
        </p:blipFill>
        <p:spPr bwMode="auto">
          <a:xfrm>
            <a:off x="388706" y="5143423"/>
            <a:ext cx="11417797" cy="13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5"/>
          <p:cNvSpPr txBox="1"/>
          <p:nvPr userDrawn="1"/>
        </p:nvSpPr>
        <p:spPr>
          <a:xfrm>
            <a:off x="5665559" y="6525349"/>
            <a:ext cx="982961" cy="338555"/>
          </a:xfrm>
          <a:prstGeom prst="rect">
            <a:avLst/>
          </a:prstGeom>
          <a:noFill/>
        </p:spPr>
        <p:txBody>
          <a:bodyPr wrap="none" lIns="91262" tIns="45631" rIns="91262" bIns="45631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—  </a:t>
            </a:r>
            <a:fld id="{2EEF1883-7A0E-4F66-9932-E581691AD397}" type="slidenum">
              <a:rPr lang="zh-CN" altLang="en-US" sz="1600" dirty="0" smtClean="0">
                <a:solidFill>
                  <a:schemeClr val="bg1"/>
                </a:solidFill>
              </a:rPr>
            </a:fld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—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AutoShape 28"/>
          <p:cNvSpPr>
            <a:spLocks noChangeArrowheads="1"/>
          </p:cNvSpPr>
          <p:nvPr userDrawn="1"/>
        </p:nvSpPr>
        <p:spPr bwMode="auto">
          <a:xfrm rot="20261894">
            <a:off x="-3789364" y="-3789364"/>
            <a:ext cx="7578727" cy="7578727"/>
          </a:xfrm>
          <a:prstGeom prst="star8">
            <a:avLst>
              <a:gd name="adj" fmla="val 7440"/>
            </a:avLst>
          </a:prstGeom>
          <a:gradFill rotWithShape="1">
            <a:gsLst>
              <a:gs pos="0">
                <a:srgbClr val="FFFF66">
                  <a:alpha val="64999"/>
                </a:srgbClr>
              </a:gs>
              <a:gs pos="100000">
                <a:srgbClr val="FFFF66">
                  <a:gamma/>
                  <a:shade val="76078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62" tIns="45631" rIns="91262" bIns="45631" anchor="ctr"/>
          <a:lstStyle/>
          <a:p>
            <a:endParaRPr lang="zh-CN" altLang="en-US"/>
          </a:p>
        </p:txBody>
      </p:sp>
      <p:sp>
        <p:nvSpPr>
          <p:cNvPr id="55" name="AutoShape 29"/>
          <p:cNvSpPr>
            <a:spLocks noChangeArrowheads="1"/>
          </p:cNvSpPr>
          <p:nvPr userDrawn="1"/>
        </p:nvSpPr>
        <p:spPr bwMode="auto">
          <a:xfrm>
            <a:off x="-6094413" y="-6094414"/>
            <a:ext cx="12188825" cy="12188827"/>
          </a:xfrm>
          <a:prstGeom prst="star8">
            <a:avLst>
              <a:gd name="adj" fmla="val 7440"/>
            </a:avLst>
          </a:prstGeom>
          <a:gradFill rotWithShape="1">
            <a:gsLst>
              <a:gs pos="0">
                <a:srgbClr val="FFFF66">
                  <a:alpha val="64999"/>
                </a:srgbClr>
              </a:gs>
              <a:gs pos="100000">
                <a:srgbClr val="FFFF66">
                  <a:gamma/>
                  <a:shade val="76078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62" tIns="45631" rIns="91262" bIns="45631" anchor="ctr"/>
          <a:lstStyle/>
          <a:p>
            <a:endParaRPr lang="zh-CN" altLang="en-US"/>
          </a:p>
        </p:txBody>
      </p:sp>
      <p:pic>
        <p:nvPicPr>
          <p:cNvPr id="56" name="Picture 21" descr="树5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/>
          <a:stretch>
            <a:fillRect/>
          </a:stretch>
        </p:blipFill>
        <p:spPr bwMode="auto">
          <a:xfrm>
            <a:off x="552971" y="1124023"/>
            <a:ext cx="4536504" cy="455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接连接符 56"/>
          <p:cNvCxnSpPr/>
          <p:nvPr userDrawn="1"/>
        </p:nvCxnSpPr>
        <p:spPr>
          <a:xfrm>
            <a:off x="192932" y="1105297"/>
            <a:ext cx="2952329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4657428" y="2564904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 userDrawn="1"/>
        </p:nvCxnSpPr>
        <p:spPr>
          <a:xfrm>
            <a:off x="4657428" y="3356992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 userDrawn="1"/>
        </p:nvCxnSpPr>
        <p:spPr>
          <a:xfrm>
            <a:off x="4657428" y="4149080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 userDrawn="1"/>
        </p:nvCxnSpPr>
        <p:spPr>
          <a:xfrm>
            <a:off x="4657428" y="4941168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 userDrawn="1"/>
        </p:nvSpPr>
        <p:spPr>
          <a:xfrm>
            <a:off x="624997" y="705701"/>
            <a:ext cx="3024336" cy="39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marL="0" marR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目录页 </a:t>
            </a:r>
            <a:r>
              <a:rPr lang="en-US" altLang="zh-CN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00" b="1" dirty="0" smtClean="0">
                <a:solidFill>
                  <a:srgbClr val="FF6600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CONTENTS PAGE</a:t>
            </a:r>
            <a:r>
              <a:rPr lang="en-US" altLang="zh-CN" sz="13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3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31"/>
          <p:cNvCxnSpPr/>
          <p:nvPr userDrawn="1"/>
        </p:nvCxnSpPr>
        <p:spPr>
          <a:xfrm>
            <a:off x="4657428" y="1772817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" dur="129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5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6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3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4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1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2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5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6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4" grpId="1" animBg="1"/>
          <p:bldP spid="54" grpId="2" animBg="1"/>
          <p:bldP spid="55" grpId="0" animBg="1"/>
          <p:bldP spid="55" grpId="2" animBg="1"/>
          <p:bldP spid="6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" dur="129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4" grpId="1" animBg="1"/>
          <p:bldP spid="54" grpId="2" animBg="1"/>
          <p:bldP spid="55" grpId="0" animBg="1"/>
          <p:bldP spid="55" grpId="2" animBg="1"/>
          <p:bldP spid="62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5"/>
          <p:cNvSpPr txBox="1"/>
          <p:nvPr userDrawn="1"/>
        </p:nvSpPr>
        <p:spPr>
          <a:xfrm>
            <a:off x="624978" y="1002221"/>
            <a:ext cx="1296144" cy="33855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gency FB" panose="020B0503020202020204" pitchFamily="34" charset="0"/>
                <a:ea typeface="Adobe 宋体 Std L" panose="02020300000000000000" pitchFamily="18" charset="-122"/>
              </a:rPr>
              <a:t>Contents Page</a:t>
            </a:r>
            <a:endParaRPr lang="zh-CN" altLang="en-US" sz="1600" dirty="0">
              <a:solidFill>
                <a:prstClr val="white"/>
              </a:solidFill>
              <a:latin typeface="Agency FB" panose="020B0503020202020204" pitchFamily="34" charset="0"/>
              <a:ea typeface="Adobe 宋体 Std L" panose="02020300000000000000" pitchFamily="18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624978" y="561700"/>
            <a:ext cx="1296144" cy="46166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white"/>
                </a:solidFill>
                <a:ea typeface="微软雅黑" panose="020B0503020204020204" pitchFamily="34" charset="-122"/>
              </a:rPr>
              <a:t>目录页</a:t>
            </a:r>
            <a:endParaRPr lang="zh-CN" altLang="en-US" sz="24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388706" y="319404"/>
            <a:ext cx="11417797" cy="621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192934" y="1268760"/>
            <a:ext cx="5688633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>
            <a:off x="4154100" y="3573016"/>
            <a:ext cx="6552000" cy="0"/>
          </a:xfrm>
          <a:prstGeom prst="line">
            <a:avLst/>
          </a:prstGeom>
          <a:ln w="38100"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5"/>
          <p:cNvSpPr txBox="1"/>
          <p:nvPr userDrawn="1"/>
        </p:nvSpPr>
        <p:spPr>
          <a:xfrm>
            <a:off x="5593550" y="6525349"/>
            <a:ext cx="982961" cy="338555"/>
          </a:xfrm>
          <a:prstGeom prst="rect">
            <a:avLst/>
          </a:prstGeom>
          <a:noFill/>
        </p:spPr>
        <p:txBody>
          <a:bodyPr wrap="none" lIns="91262" tIns="45631" rIns="91262" bIns="45631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—  </a:t>
            </a:r>
            <a:fld id="{2EEF1883-7A0E-4F66-9932-E581691AD397}" type="slidenum">
              <a:rPr lang="zh-CN" altLang="en-US" sz="1600" dirty="0" smtClean="0">
                <a:solidFill>
                  <a:schemeClr val="bg1"/>
                </a:solidFill>
              </a:rPr>
            </a:fld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—</a:t>
            </a:r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4154100" y="3606387"/>
            <a:ext cx="655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草地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72656" r="3681" b="18617"/>
          <a:stretch>
            <a:fillRect/>
          </a:stretch>
        </p:blipFill>
        <p:spPr bwMode="auto">
          <a:xfrm>
            <a:off x="388706" y="5143423"/>
            <a:ext cx="11417797" cy="13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360云盘\02-个人资料\！PPT图片及版面资源\06-PPT精选插图\04-图标\423090B0910FC3C8E5E2C9AD9C926E7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0" y="1916840"/>
            <a:ext cx="4081965" cy="40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12405" b="5404"/>
          <a:stretch>
            <a:fillRect/>
          </a:stretch>
        </p:blipFill>
        <p:spPr>
          <a:xfrm>
            <a:off x="949" y="0"/>
            <a:ext cx="121951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796" y="0"/>
            <a:ext cx="121967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5" name="Picture 2" descr="http://pic17.nipic.com/20111025/7797199_145732330120_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75" y="18"/>
            <a:ext cx="6145200" cy="40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-777" y="6669360"/>
            <a:ext cx="12195971" cy="18864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2" descr="X:\07 Produktion\06_Bilder_und_Hintergründe\Separation Slides\Photoshop\B0579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8"/>
            <a:ext cx="6008400" cy="40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 userDrawn="1"/>
        </p:nvGraphicFramePr>
        <p:xfrm>
          <a:off x="-3" y="3"/>
          <a:ext cx="12196778" cy="4008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678"/>
                <a:gridCol w="1219678"/>
                <a:gridCol w="1219678"/>
                <a:gridCol w="1219678"/>
                <a:gridCol w="1146617"/>
                <a:gridCol w="1292737"/>
                <a:gridCol w="1219678"/>
                <a:gridCol w="1219678"/>
                <a:gridCol w="1219678"/>
                <a:gridCol w="1219678"/>
              </a:tblGrid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021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8ED5">
                        <a:alpha val="6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1967" marR="121967" marT="61006" marB="61006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388706" y="319404"/>
            <a:ext cx="11417797" cy="621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Picture 7" descr="草地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72656" r="3681" b="18617"/>
          <a:stretch>
            <a:fillRect/>
          </a:stretch>
        </p:blipFill>
        <p:spPr bwMode="auto">
          <a:xfrm>
            <a:off x="388704" y="5143423"/>
            <a:ext cx="11417797" cy="13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5"/>
          <p:cNvSpPr txBox="1"/>
          <p:nvPr userDrawn="1"/>
        </p:nvSpPr>
        <p:spPr>
          <a:xfrm>
            <a:off x="5665559" y="6525349"/>
            <a:ext cx="982961" cy="338555"/>
          </a:xfrm>
          <a:prstGeom prst="rect">
            <a:avLst/>
          </a:prstGeom>
          <a:noFill/>
        </p:spPr>
        <p:txBody>
          <a:bodyPr wrap="none" lIns="91262" tIns="45631" rIns="91262" bIns="45631" rtlCol="0">
            <a:spAutoFit/>
          </a:bodyPr>
          <a:lstStyle/>
          <a:p>
            <a:r>
              <a:rPr lang="en-US" altLang="zh-CN" sz="1600" dirty="0" smtClean="0">
                <a:solidFill>
                  <a:prstClr val="white"/>
                </a:solidFill>
              </a:rPr>
              <a:t>—  </a:t>
            </a:r>
            <a:fld id="{2EEF1883-7A0E-4F66-9932-E581691AD397}" type="slidenum">
              <a:rPr lang="zh-CN" altLang="en-US" sz="1600" dirty="0" smtClean="0">
                <a:solidFill>
                  <a:prstClr val="white"/>
                </a:solidFill>
              </a:rPr>
            </a:fld>
            <a:r>
              <a:rPr lang="zh-CN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zh-CN" sz="1600" dirty="0" smtClean="0">
                <a:solidFill>
                  <a:prstClr val="white"/>
                </a:solidFill>
              </a:rPr>
              <a:t>—</a:t>
            </a:r>
            <a:r>
              <a:rPr lang="zh-CN" altLang="en-US" sz="1600" dirty="0" smtClean="0">
                <a:solidFill>
                  <a:prstClr val="white"/>
                </a:solidFill>
              </a:rPr>
              <a:t> 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Picture 2" descr="苗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1" r="48148"/>
          <a:stretch>
            <a:fillRect/>
          </a:stretch>
        </p:blipFill>
        <p:spPr bwMode="auto">
          <a:xfrm>
            <a:off x="3086103" y="3455990"/>
            <a:ext cx="1600201" cy="27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苗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3" t="62991" b="17564"/>
          <a:stretch>
            <a:fillRect/>
          </a:stretch>
        </p:blipFill>
        <p:spPr bwMode="auto">
          <a:xfrm>
            <a:off x="4533904" y="4141790"/>
            <a:ext cx="16382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苗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7" r="38272" b="20341"/>
          <a:stretch>
            <a:fillRect/>
          </a:stretch>
        </p:blipFill>
        <p:spPr bwMode="auto">
          <a:xfrm>
            <a:off x="4152902" y="685806"/>
            <a:ext cx="838199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苗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r="53087" b="55064"/>
          <a:stretch>
            <a:fillRect/>
          </a:stretch>
        </p:blipFill>
        <p:spPr bwMode="auto">
          <a:xfrm>
            <a:off x="3086101" y="1703389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苗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t="29659" r="8643" b="37009"/>
          <a:stretch>
            <a:fillRect/>
          </a:stretch>
        </p:blipFill>
        <p:spPr bwMode="auto">
          <a:xfrm>
            <a:off x="4305304" y="2312992"/>
            <a:ext cx="1600201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9"/>
          <p:cNvGrpSpPr/>
          <p:nvPr userDrawn="1"/>
        </p:nvGrpSpPr>
        <p:grpSpPr bwMode="auto">
          <a:xfrm>
            <a:off x="3086101" y="685803"/>
            <a:ext cx="3086100" cy="5486399"/>
            <a:chOff x="1944" y="432"/>
            <a:chExt cx="1944" cy="3456"/>
          </a:xfrm>
        </p:grpSpPr>
        <p:pic>
          <p:nvPicPr>
            <p:cNvPr id="44" name="Picture 10" descr="苗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91" r="48148"/>
            <a:stretch>
              <a:fillRect/>
            </a:stretch>
          </p:blipFill>
          <p:spPr bwMode="auto">
            <a:xfrm>
              <a:off x="1944" y="2177"/>
              <a:ext cx="1008" cy="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苗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13" t="62991" b="17564"/>
            <a:stretch>
              <a:fillRect/>
            </a:stretch>
          </p:blipFill>
          <p:spPr bwMode="auto">
            <a:xfrm>
              <a:off x="2856" y="2609"/>
              <a:ext cx="103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苗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7" r="38272" b="20341"/>
            <a:stretch>
              <a:fillRect/>
            </a:stretch>
          </p:blipFill>
          <p:spPr bwMode="auto">
            <a:xfrm>
              <a:off x="2616" y="432"/>
              <a:ext cx="528" cy="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3" descr="苗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47" r="53087" b="55064"/>
            <a:stretch>
              <a:fillRect/>
            </a:stretch>
          </p:blipFill>
          <p:spPr bwMode="auto">
            <a:xfrm>
              <a:off x="1944" y="1073"/>
              <a:ext cx="912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4" descr="苗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7" t="29659" r="8643" b="37009"/>
            <a:stretch>
              <a:fillRect/>
            </a:stretch>
          </p:blipFill>
          <p:spPr bwMode="auto">
            <a:xfrm>
              <a:off x="2712" y="1457"/>
              <a:ext cx="1008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21" descr="树5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4" y="-457195"/>
            <a:ext cx="6269037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树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3734" r="-911" b="21458"/>
          <a:stretch>
            <a:fillRect/>
          </a:stretch>
        </p:blipFill>
        <p:spPr bwMode="auto">
          <a:xfrm>
            <a:off x="1512889" y="1828821"/>
            <a:ext cx="5954712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3" descr="树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r="15953" b="49785"/>
          <a:stretch>
            <a:fillRect/>
          </a:stretch>
        </p:blipFill>
        <p:spPr bwMode="auto">
          <a:xfrm>
            <a:off x="1981220" y="2895606"/>
            <a:ext cx="4468813" cy="33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4" descr="树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2" y="3352820"/>
            <a:ext cx="6269037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5" descr="树1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63519" r="37376"/>
          <a:stretch>
            <a:fillRect/>
          </a:stretch>
        </p:blipFill>
        <p:spPr bwMode="auto">
          <a:xfrm>
            <a:off x="3779856" y="4029081"/>
            <a:ext cx="1468437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AutoShape 28"/>
          <p:cNvSpPr>
            <a:spLocks noChangeArrowheads="1"/>
          </p:cNvSpPr>
          <p:nvPr userDrawn="1"/>
        </p:nvSpPr>
        <p:spPr bwMode="auto">
          <a:xfrm rot="20261894">
            <a:off x="-3789364" y="-3789364"/>
            <a:ext cx="7578727" cy="7578727"/>
          </a:xfrm>
          <a:prstGeom prst="star8">
            <a:avLst>
              <a:gd name="adj" fmla="val 7440"/>
            </a:avLst>
          </a:prstGeom>
          <a:gradFill rotWithShape="1">
            <a:gsLst>
              <a:gs pos="0">
                <a:srgbClr val="FFFF66">
                  <a:alpha val="64999"/>
                </a:srgbClr>
              </a:gs>
              <a:gs pos="100000">
                <a:srgbClr val="FFFF66">
                  <a:gamma/>
                  <a:shade val="76078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62" tIns="45631" rIns="91262" bIns="45631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AutoShape 29"/>
          <p:cNvSpPr>
            <a:spLocks noChangeArrowheads="1"/>
          </p:cNvSpPr>
          <p:nvPr userDrawn="1"/>
        </p:nvSpPr>
        <p:spPr bwMode="auto">
          <a:xfrm>
            <a:off x="-6094413" y="-6094414"/>
            <a:ext cx="12188825" cy="12188827"/>
          </a:xfrm>
          <a:prstGeom prst="star8">
            <a:avLst>
              <a:gd name="adj" fmla="val 7440"/>
            </a:avLst>
          </a:prstGeom>
          <a:gradFill rotWithShape="1">
            <a:gsLst>
              <a:gs pos="0">
                <a:srgbClr val="FFFF66">
                  <a:alpha val="64999"/>
                </a:srgbClr>
              </a:gs>
              <a:gs pos="100000">
                <a:srgbClr val="FFFF66">
                  <a:gamma/>
                  <a:shade val="76078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62" tIns="45631" rIns="91262" bIns="45631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56" name="Picture 21" descr="树5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/>
          <a:stretch>
            <a:fillRect/>
          </a:stretch>
        </p:blipFill>
        <p:spPr bwMode="auto">
          <a:xfrm>
            <a:off x="388690" y="1124023"/>
            <a:ext cx="4536504" cy="455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直接连接符 56"/>
          <p:cNvCxnSpPr/>
          <p:nvPr userDrawn="1"/>
        </p:nvCxnSpPr>
        <p:spPr>
          <a:xfrm>
            <a:off x="192932" y="1105297"/>
            <a:ext cx="2952329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4657428" y="2420889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 userDrawn="1"/>
        </p:nvCxnSpPr>
        <p:spPr>
          <a:xfrm>
            <a:off x="4657428" y="3212976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 userDrawn="1"/>
        </p:nvCxnSpPr>
        <p:spPr>
          <a:xfrm>
            <a:off x="4657428" y="4005063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 userDrawn="1"/>
        </p:nvCxnSpPr>
        <p:spPr>
          <a:xfrm>
            <a:off x="4657428" y="4797152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 userDrawn="1"/>
        </p:nvSpPr>
        <p:spPr>
          <a:xfrm>
            <a:off x="624996" y="705701"/>
            <a:ext cx="3024336" cy="39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>
              <a:defRPr/>
            </a:pPr>
            <a:r>
              <a:rPr lang="zh-CN" altLang="en-US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目录页 </a:t>
            </a:r>
            <a:r>
              <a:rPr lang="en-US" altLang="zh-CN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00" b="1" dirty="0" smtClean="0">
                <a:solidFill>
                  <a:srgbClr val="FF6600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CONTENTS PAGE</a:t>
            </a:r>
            <a:r>
              <a:rPr lang="en-US" altLang="zh-CN" sz="13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3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松江儿童合唱团 - 明天会更好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3734" y="5069715"/>
            <a:ext cx="609600" cy="609600"/>
          </a:xfrm>
          <a:prstGeom prst="rect">
            <a:avLst/>
          </a:prstGeom>
        </p:spPr>
      </p:pic>
      <p:cxnSp>
        <p:nvCxnSpPr>
          <p:cNvPr id="32" name="直接连接符 31"/>
          <p:cNvCxnSpPr/>
          <p:nvPr userDrawn="1"/>
        </p:nvCxnSpPr>
        <p:spPr>
          <a:xfrm>
            <a:off x="4657428" y="1628800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/>
        </p:nvCxnSpPr>
        <p:spPr>
          <a:xfrm>
            <a:off x="4657428" y="5517233"/>
            <a:ext cx="6192688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6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6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00625 0.2666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133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75" dur="129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77" dur="129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7" presetID="2" presetClass="entr" presetSubtype="8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9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3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4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7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8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1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12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5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16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276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6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7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8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0" dur="4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1" dur="4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4" grpId="1" animBg="1"/>
          <p:bldP spid="54" grpId="2" animBg="1"/>
          <p:bldP spid="55" grpId="0" animBg="1"/>
          <p:bldP spid="55" grpId="1" animBg="1"/>
          <p:bldP spid="55" grpId="2" animBg="1"/>
          <p:bldP spid="6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6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6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30000" y="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00625 0.26667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133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75" dur="129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77" dur="129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4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4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4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4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2768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4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4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4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4" grpId="1" animBg="1"/>
          <p:bldP spid="54" grpId="2" animBg="1"/>
          <p:bldP spid="55" grpId="0" animBg="1"/>
          <p:bldP spid="55" grpId="1" animBg="1"/>
          <p:bldP spid="55" grpId="2" animBg="1"/>
          <p:bldP spid="62" grpId="0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5"/>
          <p:cNvSpPr txBox="1"/>
          <p:nvPr userDrawn="1"/>
        </p:nvSpPr>
        <p:spPr>
          <a:xfrm>
            <a:off x="624978" y="1002221"/>
            <a:ext cx="1296144" cy="33855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Agency FB" panose="020B0503020202020204" pitchFamily="34" charset="0"/>
                <a:ea typeface="Adobe 宋体 Std L" panose="02020300000000000000" pitchFamily="18" charset="-122"/>
              </a:rPr>
              <a:t>Contents Page</a:t>
            </a:r>
            <a:endParaRPr lang="zh-CN" altLang="en-US" sz="1600" dirty="0">
              <a:solidFill>
                <a:prstClr val="white"/>
              </a:solidFill>
              <a:latin typeface="Agency FB" panose="020B0503020202020204" pitchFamily="34" charset="0"/>
              <a:ea typeface="Adobe 宋体 Std L" panose="02020300000000000000" pitchFamily="18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624978" y="561699"/>
            <a:ext cx="1296144" cy="46166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white"/>
                </a:solidFill>
                <a:ea typeface="微软雅黑" panose="020B0503020204020204" pitchFamily="34" charset="-122"/>
              </a:rPr>
              <a:t>目录页</a:t>
            </a:r>
            <a:endParaRPr lang="zh-CN" altLang="en-US" sz="240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388706" y="319404"/>
            <a:ext cx="11417797" cy="621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 userDrawn="1"/>
        </p:nvSpPr>
        <p:spPr>
          <a:xfrm>
            <a:off x="624996" y="705701"/>
            <a:ext cx="3024336" cy="39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>
              <a:defRPr/>
            </a:pPr>
            <a:r>
              <a:rPr lang="zh-CN" altLang="en-US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过渡页 </a:t>
            </a:r>
            <a:r>
              <a:rPr lang="en-US" altLang="zh-CN" sz="2000" dirty="0" smtClean="0">
                <a:solidFill>
                  <a:srgbClr val="148B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00" b="1" dirty="0" smtClean="0">
                <a:solidFill>
                  <a:srgbClr val="FF6600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TRANSITION PAGE</a:t>
            </a:r>
            <a:endParaRPr lang="zh-CN" altLang="en-US" sz="13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192932" y="1105297"/>
            <a:ext cx="2952329" cy="0"/>
          </a:xfrm>
          <a:prstGeom prst="line">
            <a:avLst/>
          </a:prstGeom>
          <a:ln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/>
        </p:nvCxnSpPr>
        <p:spPr>
          <a:xfrm>
            <a:off x="4154100" y="3573016"/>
            <a:ext cx="6552000" cy="0"/>
          </a:xfrm>
          <a:prstGeom prst="line">
            <a:avLst/>
          </a:prstGeom>
          <a:ln w="38100">
            <a:solidFill>
              <a:srgbClr val="148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5"/>
          <p:cNvSpPr txBox="1"/>
          <p:nvPr userDrawn="1"/>
        </p:nvSpPr>
        <p:spPr>
          <a:xfrm>
            <a:off x="5593550" y="6525349"/>
            <a:ext cx="982961" cy="338555"/>
          </a:xfrm>
          <a:prstGeom prst="rect">
            <a:avLst/>
          </a:prstGeom>
          <a:noFill/>
        </p:spPr>
        <p:txBody>
          <a:bodyPr wrap="none" lIns="91262" tIns="45631" rIns="91262" bIns="45631" rtlCol="0">
            <a:spAutoFit/>
          </a:bodyPr>
          <a:lstStyle/>
          <a:p>
            <a:r>
              <a:rPr lang="en-US" altLang="zh-CN" sz="1600" dirty="0" smtClean="0">
                <a:solidFill>
                  <a:prstClr val="white"/>
                </a:solidFill>
              </a:rPr>
              <a:t>—  </a:t>
            </a:r>
            <a:fld id="{2EEF1883-7A0E-4F66-9932-E581691AD397}" type="slidenum">
              <a:rPr lang="zh-CN" altLang="en-US" sz="1600" dirty="0" smtClean="0">
                <a:solidFill>
                  <a:prstClr val="white"/>
                </a:solidFill>
              </a:rPr>
            </a:fld>
            <a:r>
              <a:rPr lang="zh-CN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zh-CN" sz="1600" dirty="0" smtClean="0">
                <a:solidFill>
                  <a:prstClr val="white"/>
                </a:solidFill>
              </a:rPr>
              <a:t>—</a:t>
            </a:r>
            <a:r>
              <a:rPr lang="zh-CN" altLang="en-US" sz="1600" dirty="0" smtClean="0">
                <a:solidFill>
                  <a:prstClr val="white"/>
                </a:solidFill>
              </a:rPr>
              <a:t> 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4154100" y="3606387"/>
            <a:ext cx="6552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草地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72656" r="3681" b="18617"/>
          <a:stretch>
            <a:fillRect/>
          </a:stretch>
        </p:blipFill>
        <p:spPr bwMode="auto">
          <a:xfrm>
            <a:off x="388704" y="5143423"/>
            <a:ext cx="11417797" cy="13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360云盘\02-个人资料\！PPT图片及版面资源\06-PPT精选插图\04-图标\423090B0910FC3C8E5E2C9AD9C926E7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28" y="1916840"/>
            <a:ext cx="4081965" cy="40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0" y="836712"/>
            <a:ext cx="12195066" cy="0"/>
          </a:xfrm>
          <a:prstGeom prst="line">
            <a:avLst/>
          </a:prstGeom>
          <a:ln>
            <a:solidFill>
              <a:srgbClr val="148B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 userDrawn="1"/>
        </p:nvSpPr>
        <p:spPr>
          <a:xfrm>
            <a:off x="19" y="275627"/>
            <a:ext cx="10439999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5"/>
          <p:cNvSpPr txBox="1"/>
          <p:nvPr userDrawn="1"/>
        </p:nvSpPr>
        <p:spPr>
          <a:xfrm>
            <a:off x="5693159" y="6453341"/>
            <a:ext cx="764472" cy="33855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rgbClr val="148BDC"/>
                </a:solidFill>
              </a:rPr>
            </a:fld>
            <a:r>
              <a:rPr lang="zh-CN" altLang="en-US" sz="1600" dirty="0" smtClean="0">
                <a:solidFill>
                  <a:schemeClr val="bg1"/>
                </a:solidFill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841007" y="20"/>
            <a:ext cx="1284598" cy="964759"/>
          </a:xfrm>
          <a:prstGeom prst="rect">
            <a:avLst/>
          </a:prstGeom>
          <a:solidFill>
            <a:srgbClr val="FFFFFF">
              <a:alpha val="85098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262" tIns="45631" rIns="91262" bIns="45631" anchor="ctr"/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1" i="0" u="none" strike="noStrike" kern="0" cap="none" spc="0" normalizeH="0" baseline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841007" y="964759"/>
            <a:ext cx="128459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841006" y="20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V="1">
            <a:off x="2125603" y="20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/>
        </p:nvCxnSpPr>
        <p:spPr>
          <a:xfrm>
            <a:off x="4" y="6644099"/>
            <a:ext cx="5693156" cy="0"/>
          </a:xfrm>
          <a:prstGeom prst="line">
            <a:avLst/>
          </a:prstGeom>
          <a:ln>
            <a:solidFill>
              <a:srgbClr val="148BDC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6457647" y="6644099"/>
            <a:ext cx="5737439" cy="0"/>
          </a:xfrm>
          <a:prstGeom prst="line">
            <a:avLst/>
          </a:prstGeom>
          <a:ln>
            <a:solidFill>
              <a:srgbClr val="148BD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7"/>
          <p:cNvSpPr txBox="1">
            <a:spLocks noChangeArrowheads="1"/>
          </p:cNvSpPr>
          <p:nvPr userDrawn="1"/>
        </p:nvSpPr>
        <p:spPr bwMode="auto">
          <a:xfrm>
            <a:off x="10440004" y="165040"/>
            <a:ext cx="1046681" cy="473207"/>
          </a:xfrm>
          <a:prstGeom prst="rect">
            <a:avLst/>
          </a:prstGeom>
          <a:noFill/>
          <a:ln>
            <a:noFill/>
          </a:ln>
        </p:spPr>
        <p:txBody>
          <a:bodyPr wrap="square" lIns="102675" tIns="51332" rIns="102675" bIns="51332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b="0" dirty="0" smtClean="0">
                <a:solidFill>
                  <a:srgbClr val="148BDC"/>
                </a:solidFill>
                <a:latin typeface="Impact" panose="020B0806030902050204" pitchFamily="34" charset="0"/>
              </a:rPr>
              <a:t>LOGO</a:t>
            </a:r>
            <a:endParaRPr lang="zh-CN" altLang="en-US" sz="2400" b="0" dirty="0" smtClean="0">
              <a:solidFill>
                <a:srgbClr val="148BD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11475191" y="275627"/>
            <a:ext cx="719998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24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5115" algn="l" defTabSz="912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2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8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8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5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5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1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0" y="836712"/>
            <a:ext cx="12195066" cy="0"/>
          </a:xfrm>
          <a:prstGeom prst="line">
            <a:avLst/>
          </a:prstGeom>
          <a:ln>
            <a:solidFill>
              <a:srgbClr val="148BD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 userDrawn="1"/>
        </p:nvSpPr>
        <p:spPr>
          <a:xfrm>
            <a:off x="17" y="275627"/>
            <a:ext cx="10439999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5693159" y="6453341"/>
            <a:ext cx="764472" cy="338555"/>
          </a:xfrm>
          <a:prstGeom prst="rect">
            <a:avLst/>
          </a:prstGeom>
          <a:noFill/>
        </p:spPr>
        <p:txBody>
          <a:bodyPr wrap="square" lIns="91262" tIns="45631" rIns="91262" bIns="45631" rtlCol="0">
            <a:spAutoFit/>
          </a:bodyPr>
          <a:lstStyle/>
          <a:p>
            <a:pPr algn="ctr"/>
            <a:fld id="{2EEF1883-7A0E-4F66-9932-E581691AD397}" type="slidenum">
              <a:rPr lang="zh-CN" altLang="en-US" sz="1600" smtClean="0">
                <a:solidFill>
                  <a:srgbClr val="148BDC"/>
                </a:solidFill>
              </a:rPr>
            </a:fld>
            <a:r>
              <a:rPr lang="zh-CN" altLang="en-US" sz="1600" dirty="0" smtClean="0">
                <a:solidFill>
                  <a:prstClr val="white"/>
                </a:solidFill>
              </a:rPr>
              <a:t> 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841007" y="20"/>
            <a:ext cx="1284598" cy="964759"/>
          </a:xfrm>
          <a:prstGeom prst="rect">
            <a:avLst/>
          </a:prstGeom>
          <a:solidFill>
            <a:srgbClr val="FFFFFF">
              <a:alpha val="85098"/>
            </a:srgbClr>
          </a:solidFill>
          <a:ln w="31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262" tIns="45631" rIns="91262" bIns="45631" anchor="ctr"/>
          <a:lstStyle/>
          <a:p>
            <a:pPr algn="ctr">
              <a:lnSpc>
                <a:spcPct val="120000"/>
              </a:lnSpc>
            </a:pPr>
            <a:endParaRPr lang="zh-CN" altLang="en-US" b="1" kern="0">
              <a:solidFill>
                <a:srgbClr val="F9F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841007" y="964759"/>
            <a:ext cx="128459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841006" y="20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V="1">
            <a:off x="2125603" y="20"/>
            <a:ext cx="0" cy="96475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/>
        </p:nvCxnSpPr>
        <p:spPr>
          <a:xfrm>
            <a:off x="4" y="6644099"/>
            <a:ext cx="5693156" cy="0"/>
          </a:xfrm>
          <a:prstGeom prst="line">
            <a:avLst/>
          </a:prstGeom>
          <a:ln>
            <a:solidFill>
              <a:srgbClr val="148BDC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6457647" y="6644099"/>
            <a:ext cx="5737439" cy="0"/>
          </a:xfrm>
          <a:prstGeom prst="line">
            <a:avLst/>
          </a:prstGeom>
          <a:ln>
            <a:solidFill>
              <a:srgbClr val="148BD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7"/>
          <p:cNvSpPr txBox="1">
            <a:spLocks noChangeArrowheads="1"/>
          </p:cNvSpPr>
          <p:nvPr userDrawn="1"/>
        </p:nvSpPr>
        <p:spPr bwMode="auto">
          <a:xfrm>
            <a:off x="10440004" y="165040"/>
            <a:ext cx="1046681" cy="473207"/>
          </a:xfrm>
          <a:prstGeom prst="rect">
            <a:avLst/>
          </a:prstGeom>
          <a:noFill/>
          <a:ln>
            <a:noFill/>
          </a:ln>
        </p:spPr>
        <p:txBody>
          <a:bodyPr wrap="square" lIns="102675" tIns="51332" rIns="102675" bIns="51332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87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 dirty="0" smtClean="0">
                <a:solidFill>
                  <a:srgbClr val="148BDC"/>
                </a:solidFill>
                <a:latin typeface="Impact" panose="020B0806030902050204" pitchFamily="34" charset="0"/>
              </a:rPr>
              <a:t>LOGO</a:t>
            </a:r>
            <a:endParaRPr lang="zh-CN" altLang="en-US" sz="2400" dirty="0" smtClean="0">
              <a:solidFill>
                <a:srgbClr val="148BD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11475191" y="275627"/>
            <a:ext cx="719998" cy="252000"/>
          </a:xfrm>
          <a:prstGeom prst="rect">
            <a:avLst/>
          </a:prstGeom>
          <a:solidFill>
            <a:srgbClr val="148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31" rIns="91262" bIns="4563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24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5115" algn="l" defTabSz="912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2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85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80" indent="-227965" algn="l" defTabSz="9124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5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50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15" algn="l" defTabSz="91249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588700" y="4389046"/>
            <a:ext cx="9117399" cy="2121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262" tIns="45631" rIns="91262" bIns="45631">
            <a:spAutoFit/>
          </a:bodyPr>
          <a:lstStyle/>
          <a:p>
            <a:pPr algn="ctr">
              <a:defRPr/>
            </a:pPr>
            <a:r>
              <a:rPr lang="zh-CN" altLang="en-US" sz="6600" dirty="0" smtClean="0">
                <a:solidFill>
                  <a:srgbClr val="FF66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安城院毕</a:t>
            </a:r>
            <a:r>
              <a:rPr lang="zh-CN" altLang="en-US" sz="6600" dirty="0">
                <a:solidFill>
                  <a:srgbClr val="FF66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业生就</a:t>
            </a:r>
            <a:r>
              <a:rPr lang="zh-CN" altLang="en-US" sz="6600" dirty="0" smtClean="0">
                <a:solidFill>
                  <a:srgbClr val="FF66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业管理培</a:t>
            </a:r>
            <a:r>
              <a:rPr lang="zh-CN" altLang="en-US" sz="6600" dirty="0">
                <a:solidFill>
                  <a:srgbClr val="FF66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训</a:t>
            </a:r>
            <a:endParaRPr lang="en-US" altLang="zh-CN" sz="6600" dirty="0">
              <a:solidFill>
                <a:srgbClr val="FF66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20923" y="4853312"/>
            <a:ext cx="1467777" cy="0"/>
          </a:xfrm>
          <a:prstGeom prst="line">
            <a:avLst/>
          </a:prstGeom>
          <a:ln>
            <a:solidFill>
              <a:srgbClr val="FF66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534466" y="4853312"/>
            <a:ext cx="1467777" cy="0"/>
          </a:xfrm>
          <a:prstGeom prst="line">
            <a:avLst/>
          </a:prstGeom>
          <a:ln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3289022" y="6189083"/>
            <a:ext cx="5616624" cy="459105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lIns="91262" tIns="45631" rIns="91262" bIns="45631" rtlCol="0">
            <a:spAutoFit/>
          </a:bodyPr>
          <a:lstStyle>
            <a:defPPr>
              <a:defRPr lang="zh-CN"/>
            </a:defPPr>
            <a:lvl1pPr marL="0" defTabSz="914400" eaLnBrk="1" latinLnBrk="0" hangingPunct="1">
              <a:defRPr sz="180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anose="04040905080B02020502" pitchFamily="82" charset="0"/>
                <a:ea typeface="楷体" panose="02010609060101010101" pitchFamily="49" charset="-122"/>
                <a:cs typeface="经典繁仿黑" pitchFamily="49" charset="-122"/>
              </a:defRPr>
            </a:lvl1pPr>
            <a:lvl2pPr defTabSz="914400" eaLnBrk="1" latinLnBrk="0" hangingPunct="1">
              <a:defRPr sz="1800">
                <a:latin typeface="+mn-lt"/>
                <a:ea typeface="+mn-ea"/>
              </a:defRPr>
            </a:lvl2pPr>
            <a:lvl3pPr defTabSz="914400" eaLnBrk="1" latinLnBrk="0" hangingPunct="1">
              <a:defRPr sz="1800">
                <a:latin typeface="+mn-lt"/>
                <a:ea typeface="+mn-ea"/>
              </a:defRPr>
            </a:lvl3pPr>
            <a:lvl4pPr defTabSz="914400" eaLnBrk="1" latinLnBrk="0" hangingPunct="1">
              <a:defRPr sz="1800">
                <a:latin typeface="+mn-lt"/>
                <a:ea typeface="+mn-ea"/>
              </a:defRPr>
            </a:lvl4pPr>
            <a:lvl5pPr defTabSz="914400" eaLnBrk="1" latinLnBrk="0" hangingPunct="1">
              <a:defRPr sz="1800">
                <a:latin typeface="+mn-lt"/>
                <a:ea typeface="+mn-ea"/>
              </a:defRPr>
            </a:lvl5pPr>
            <a:lvl6pPr>
              <a:defRPr sz="1800">
                <a:latin typeface="+mn-lt"/>
                <a:ea typeface="+mn-ea"/>
              </a:defRPr>
            </a:lvl6pPr>
            <a:lvl7pPr>
              <a:defRPr sz="1800">
                <a:latin typeface="+mn-lt"/>
                <a:ea typeface="+mn-ea"/>
              </a:defRPr>
            </a:lvl7pPr>
            <a:lvl8pPr>
              <a:defRPr sz="1800">
                <a:latin typeface="+mn-lt"/>
                <a:ea typeface="+mn-ea"/>
              </a:defRPr>
            </a:lvl8pPr>
            <a:lvl9pPr>
              <a:defRPr sz="1800">
                <a:latin typeface="+mn-lt"/>
                <a:ea typeface="+mn-ea"/>
              </a:defRPr>
            </a:lvl9pPr>
          </a:lstStyle>
          <a:p>
            <a:pPr algn="ctr"/>
            <a:r>
              <a:rPr lang="zh-CN" altLang="en-US" sz="2400" dirty="0" smtClean="0">
                <a:solidFill>
                  <a:srgbClr val="FF6600"/>
                </a:solidFill>
                <a:effectLst>
                  <a:reflection blurRad="6350" stA="55000" endA="300" endPos="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二〇一七年十二月   </a:t>
            </a:r>
            <a:endParaRPr lang="en-US" altLang="zh-CN" sz="2400" dirty="0" smtClean="0">
              <a:solidFill>
                <a:srgbClr val="FF6600"/>
              </a:solidFill>
              <a:effectLst>
                <a:reflection blurRad="6350" stA="55000" endA="300" endPos="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32856"/>
            <a:ext cx="1000871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⑿</a:t>
            </a:r>
            <a:r>
              <a:rPr lang="zh-CN" altLang="en-US" sz="2800" b="1" dirty="0">
                <a:solidFill>
                  <a:srgbClr val="7030A0"/>
                </a:solidFill>
              </a:rPr>
              <a:t>不派：</a:t>
            </a:r>
            <a:r>
              <a:rPr lang="zh-CN" altLang="en-US" sz="2800" dirty="0">
                <a:solidFill>
                  <a:prstClr val="black"/>
                </a:solidFill>
              </a:rPr>
              <a:t>培养方式为定向或委培时，报到证签发类别选择未签发报到证，毕业去向选择签就业协议形式就业，单位名称、组织机构代码、单位所在地、单位性质、行业分类、工作职位、单位详细地址、单位联系人、单位联系电话据实填写且必填，备注中填入不派；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841003" y="4566607"/>
            <a:ext cx="10008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⒀</a:t>
            </a:r>
            <a:r>
              <a:rPr lang="zh-CN" altLang="en-US" sz="2800" b="1" dirty="0">
                <a:solidFill>
                  <a:srgbClr val="7030A0"/>
                </a:solidFill>
              </a:rPr>
              <a:t>缓派：</a:t>
            </a:r>
            <a:r>
              <a:rPr lang="zh-CN" altLang="en-US" sz="2800" dirty="0">
                <a:solidFill>
                  <a:prstClr val="black"/>
                </a:solidFill>
              </a:rPr>
              <a:t>报到证签发类别选择未签发报到证，备注中填入缓派；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扩展信息维护</a:t>
              </a:r>
              <a:endPara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32856"/>
            <a:ext cx="10008716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prstClr val="black"/>
                </a:solidFill>
              </a:rPr>
              <a:t>家庭详细地址、家庭联系方式、本人电子邮件、</a:t>
            </a:r>
            <a:endParaRPr lang="en-US" altLang="zh-CN" sz="2800" dirty="0" smtClean="0">
              <a:solidFill>
                <a:prstClr val="black"/>
              </a:solidFill>
            </a:endParaRPr>
          </a:p>
          <a:p>
            <a:r>
              <a:rPr lang="zh-CN" altLang="en-US" sz="2800" dirty="0">
                <a:solidFill>
                  <a:prstClr val="black"/>
                </a:solidFill>
              </a:rPr>
              <a:t>家</a:t>
            </a:r>
            <a:r>
              <a:rPr lang="zh-CN" altLang="en-US" sz="2800" dirty="0" smtClean="0">
                <a:solidFill>
                  <a:prstClr val="black"/>
                </a:solidFill>
              </a:rPr>
              <a:t>庭邮编、本人联系方式、本人</a:t>
            </a:r>
            <a:r>
              <a:rPr lang="en-US" altLang="zh-CN" sz="2800" dirty="0" smtClean="0">
                <a:solidFill>
                  <a:prstClr val="black"/>
                </a:solidFill>
              </a:rPr>
              <a:t>QQ</a:t>
            </a:r>
            <a:r>
              <a:rPr lang="zh-CN" altLang="en-US" sz="2800" dirty="0" smtClean="0">
                <a:solidFill>
                  <a:prstClr val="black"/>
                </a:solidFill>
                <a:sym typeface="+mn-ea"/>
              </a:rPr>
              <a:t>为必填项。</a:t>
            </a:r>
            <a:endParaRPr lang="en-US" altLang="zh-CN" sz="28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867858" y="2708920"/>
            <a:ext cx="7830129" cy="1107816"/>
          </a:xfrm>
          <a:prstGeom prst="rect">
            <a:avLst/>
          </a:prstGeom>
          <a:noFill/>
          <a:effectLst>
            <a:reflection stA="45000" endPos="80000" dir="5400000" sy="-100000" algn="bl" rotWithShape="0"/>
          </a:effectLst>
        </p:spPr>
        <p:txBody>
          <a:bodyPr wrap="square" lIns="91262" tIns="45631" rIns="91262" bIns="45631">
            <a:spAutoFit/>
          </a:bodyPr>
          <a:lstStyle/>
          <a:p>
            <a:pPr algn="ctr"/>
            <a:r>
              <a:rPr lang="zh-CN" alt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注意事项及补充说明</a:t>
            </a:r>
            <a:endParaRPr lang="zh-CN" altLang="en-US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4796" y="2997204"/>
            <a:chExt cx="10797976" cy="1368427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796" y="3622680"/>
              <a:ext cx="7323610" cy="592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885" y="3635380"/>
              <a:ext cx="4105887" cy="57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4796" y="3579818"/>
              <a:ext cx="9950001" cy="466726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8658" y="3554106"/>
              <a:ext cx="34163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浏览器及兼容性视图</a:t>
              </a:r>
              <a:endPara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40527" y="2997204"/>
              <a:ext cx="0" cy="430214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202465" y="4149731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87" y="2018407"/>
            <a:ext cx="5901209" cy="13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2"/>
          <p:cNvSpPr txBox="1">
            <a:spLocks noChangeArrowheads="1"/>
          </p:cNvSpPr>
          <p:nvPr/>
        </p:nvSpPr>
        <p:spPr bwMode="auto">
          <a:xfrm>
            <a:off x="1273756" y="2299661"/>
            <a:ext cx="21011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b="0" dirty="0"/>
              <a:t>系统要求浏</a:t>
            </a:r>
            <a:r>
              <a:rPr lang="zh-CN" altLang="en-US" b="0" dirty="0" smtClean="0"/>
              <a:t>览</a:t>
            </a:r>
            <a:endParaRPr lang="en-US" altLang="zh-CN" b="0" dirty="0" smtClean="0"/>
          </a:p>
          <a:p>
            <a:pPr>
              <a:buFont typeface="Arial" panose="020B0604020202020204" pitchFamily="34" charset="0"/>
              <a:buNone/>
            </a:pPr>
            <a:r>
              <a:rPr lang="zh-CN" altLang="en-US" b="0" dirty="0" smtClean="0"/>
              <a:t>器为</a:t>
            </a:r>
            <a:r>
              <a:rPr lang="en-US" altLang="zh-CN" b="0" dirty="0"/>
              <a:t>IE8.0</a:t>
            </a:r>
            <a:r>
              <a:rPr lang="zh-CN" altLang="en-US" b="0" dirty="0"/>
              <a:t>以上</a:t>
            </a:r>
            <a:endParaRPr lang="zh-CN" altLang="en-US" b="0" dirty="0"/>
          </a:p>
        </p:txBody>
      </p:sp>
      <p:sp>
        <p:nvSpPr>
          <p:cNvPr id="2" name="右箭头 1"/>
          <p:cNvSpPr/>
          <p:nvPr/>
        </p:nvSpPr>
        <p:spPr>
          <a:xfrm>
            <a:off x="3433291" y="2497760"/>
            <a:ext cx="720080" cy="35517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60" y="4315371"/>
            <a:ext cx="389842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2"/>
          <p:cNvSpPr txBox="1">
            <a:spLocks noChangeArrowheads="1"/>
          </p:cNvSpPr>
          <p:nvPr/>
        </p:nvSpPr>
        <p:spPr bwMode="auto">
          <a:xfrm>
            <a:off x="1244842" y="3616621"/>
            <a:ext cx="8924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b="0" dirty="0"/>
              <a:t>如果系统在使用中出现显示问题，可以尝试在兼容性视图下浏</a:t>
            </a:r>
            <a:r>
              <a:rPr lang="zh-CN" altLang="en-US" b="0" dirty="0" smtClean="0"/>
              <a:t>览。</a:t>
            </a:r>
            <a:endParaRPr lang="zh-CN" altLang="en-US" b="0" dirty="0"/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75" y="4136014"/>
            <a:ext cx="2433808" cy="262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3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3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3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37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38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1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生源（基本）信息维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护页面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4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pic>
        <p:nvPicPr>
          <p:cNvPr id="3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735" y="2984942"/>
            <a:ext cx="4722812" cy="360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2"/>
          <p:cNvSpPr txBox="1">
            <a:spLocks noChangeArrowheads="1"/>
          </p:cNvSpPr>
          <p:nvPr/>
        </p:nvSpPr>
        <p:spPr bwMode="auto">
          <a:xfrm>
            <a:off x="913011" y="1988840"/>
            <a:ext cx="9865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 smtClean="0"/>
              <a:t>重点检查维护专业、生源地、是</a:t>
            </a:r>
            <a:r>
              <a:rPr lang="zh-CN" altLang="en-US" dirty="0"/>
              <a:t>否双优</a:t>
            </a:r>
            <a:r>
              <a:rPr lang="zh-CN" altLang="en-US" dirty="0" smtClean="0"/>
              <a:t>生、困</a:t>
            </a:r>
            <a:r>
              <a:rPr lang="zh-CN" altLang="en-US" dirty="0"/>
              <a:t>难生类</a:t>
            </a:r>
            <a:r>
              <a:rPr lang="zh-CN" altLang="en-US" dirty="0" smtClean="0"/>
              <a:t>型和毕结业结论几个</a:t>
            </a:r>
            <a:r>
              <a:rPr lang="zh-CN" altLang="en-US" dirty="0"/>
              <a:t>字</a:t>
            </a:r>
            <a:r>
              <a:rPr lang="zh-CN" altLang="en-US" dirty="0" smtClean="0"/>
              <a:t>段。</a:t>
            </a:r>
            <a:endParaRPr lang="zh-CN" altLang="en-US" dirty="0"/>
          </a:p>
        </p:txBody>
      </p:sp>
      <p:sp>
        <p:nvSpPr>
          <p:cNvPr id="33" name="文本框 14"/>
          <p:cNvSpPr txBox="1">
            <a:spLocks noChangeArrowheads="1"/>
          </p:cNvSpPr>
          <p:nvPr/>
        </p:nvSpPr>
        <p:spPr bwMode="auto">
          <a:xfrm>
            <a:off x="6313611" y="4685382"/>
            <a:ext cx="388843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城乡生源等字段今</a:t>
            </a:r>
            <a:r>
              <a:rPr lang="zh-CN" altLang="en-US" dirty="0" smtClean="0"/>
              <a:t>年仍不作要</a:t>
            </a:r>
            <a:r>
              <a:rPr lang="zh-CN" altLang="en-US" dirty="0"/>
              <a:t>求，可以为空。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生源（基本）信息维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护页面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4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985019" y="2921843"/>
            <a:ext cx="8453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在生源（基本）信息维护中修改了生源地后</a:t>
            </a:r>
            <a:endParaRPr lang="zh-CN" altLang="en-US" dirty="0"/>
          </a:p>
        </p:txBody>
      </p:sp>
      <p:pic>
        <p:nvPicPr>
          <p:cNvPr id="2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5" y="2161431"/>
            <a:ext cx="7810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5" y="3647331"/>
            <a:ext cx="7062787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本框 2"/>
          <p:cNvSpPr txBox="1">
            <a:spLocks noChangeArrowheads="1"/>
          </p:cNvSpPr>
          <p:nvPr/>
        </p:nvSpPr>
        <p:spPr bwMode="auto">
          <a:xfrm>
            <a:off x="992013" y="5171331"/>
            <a:ext cx="84534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C00000"/>
                </a:solidFill>
              </a:rPr>
              <a:t>如果该生原先就业信</a:t>
            </a:r>
            <a:r>
              <a:rPr lang="zh-CN" altLang="en-US" dirty="0" smtClean="0">
                <a:solidFill>
                  <a:srgbClr val="C00000"/>
                </a:solidFill>
              </a:rPr>
              <a:t>息维护页面中签发类别为回</a:t>
            </a:r>
            <a:r>
              <a:rPr lang="zh-CN" altLang="en-US" dirty="0">
                <a:solidFill>
                  <a:srgbClr val="C00000"/>
                </a:solidFill>
              </a:rPr>
              <a:t>生源地报到的，请务</a:t>
            </a:r>
            <a:r>
              <a:rPr lang="zh-CN" altLang="en-US" dirty="0" smtClean="0">
                <a:solidFill>
                  <a:srgbClr val="C00000"/>
                </a:solidFill>
              </a:rPr>
              <a:t>必在就</a:t>
            </a:r>
            <a:r>
              <a:rPr lang="zh-CN" altLang="en-US" dirty="0">
                <a:solidFill>
                  <a:srgbClr val="C00000"/>
                </a:solidFill>
              </a:rPr>
              <a:t>业信息维</a:t>
            </a:r>
            <a:r>
              <a:rPr lang="zh-CN" altLang="en-US" dirty="0" smtClean="0">
                <a:solidFill>
                  <a:srgbClr val="C00000"/>
                </a:solidFill>
              </a:rPr>
              <a:t>护页面中</a:t>
            </a:r>
            <a:r>
              <a:rPr lang="zh-CN" altLang="en-US" dirty="0">
                <a:solidFill>
                  <a:srgbClr val="C00000"/>
                </a:solidFill>
              </a:rPr>
              <a:t>执行以下操作：</a:t>
            </a:r>
            <a:endParaRPr lang="en-US" altLang="zh-CN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C00000"/>
                </a:solidFill>
              </a:rPr>
              <a:t>签发类别先选择未签发报到证</a:t>
            </a:r>
            <a:r>
              <a:rPr lang="en-US" altLang="zh-CN" dirty="0">
                <a:solidFill>
                  <a:srgbClr val="C00000"/>
                </a:solidFill>
              </a:rPr>
              <a:t>→</a:t>
            </a:r>
            <a:r>
              <a:rPr lang="zh-CN" altLang="en-US" dirty="0">
                <a:solidFill>
                  <a:srgbClr val="C00000"/>
                </a:solidFill>
              </a:rPr>
              <a:t>签发类别再选择回生源地报到→最后保存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何为生源地？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5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sp>
        <p:nvSpPr>
          <p:cNvPr id="24" name="文本框 2"/>
          <p:cNvSpPr txBox="1">
            <a:spLocks noChangeArrowheads="1"/>
          </p:cNvSpPr>
          <p:nvPr/>
        </p:nvSpPr>
        <p:spPr bwMode="auto">
          <a:xfrm>
            <a:off x="900114" y="2320737"/>
            <a:ext cx="973397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 smtClean="0"/>
              <a:t>        正</a:t>
            </a:r>
            <a:r>
              <a:rPr lang="zh-CN" altLang="en-US" dirty="0"/>
              <a:t>常情况下，高校毕业生的生源地是指毕业生在高中毕业、大学录取之前的户籍所在地，即毕业生入学前的家庭户口所在地。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</a:t>
            </a:r>
            <a:r>
              <a:rPr lang="zh-CN" altLang="en-US" dirty="0" smtClean="0"/>
              <a:t>  特</a:t>
            </a:r>
            <a:r>
              <a:rPr lang="zh-CN" altLang="en-US" dirty="0"/>
              <a:t>殊情况下，是指生源变更，某省市生源毕业生在校就读期间，其父母双方或一方的户口由一省市迁到另一省市，属于生源变更。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</a:t>
            </a:r>
            <a:r>
              <a:rPr lang="zh-CN" altLang="en-US" dirty="0" smtClean="0"/>
              <a:t>  毕</a:t>
            </a:r>
            <a:r>
              <a:rPr lang="zh-CN" altLang="en-US" dirty="0"/>
              <a:t>业生若入学后因父母工作变动而家庭地址变更者，由新址户口所在地派出所出具父母户籍证明，可以将毕业生家庭所在地的新址作为毕业生的生源地。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3041424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就业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</a:t>
              </a:r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息维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护页面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6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sp>
        <p:nvSpPr>
          <p:cNvPr id="30" name="文本框 2"/>
          <p:cNvSpPr txBox="1">
            <a:spLocks noChangeArrowheads="1"/>
          </p:cNvSpPr>
          <p:nvPr/>
        </p:nvSpPr>
        <p:spPr bwMode="auto">
          <a:xfrm>
            <a:off x="913011" y="2154336"/>
            <a:ext cx="97930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单位名称是以“</a:t>
            </a:r>
            <a:r>
              <a:rPr lang="zh-CN" altLang="en-US" dirty="0">
                <a:solidFill>
                  <a:srgbClr val="C00000"/>
                </a:solidFill>
              </a:rPr>
              <a:t>院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所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校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社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馆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台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站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中心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园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小学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中学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大学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处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办公室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局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会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队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中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小</a:t>
            </a:r>
            <a:r>
              <a:rPr lang="en-US" altLang="zh-CN" dirty="0">
                <a:solidFill>
                  <a:srgbClr val="C00000"/>
                </a:solidFill>
              </a:rPr>
              <a:t>,</a:t>
            </a:r>
            <a:r>
              <a:rPr lang="zh-CN" altLang="en-US" dirty="0">
                <a:solidFill>
                  <a:srgbClr val="C00000"/>
                </a:solidFill>
              </a:rPr>
              <a:t>科</a:t>
            </a:r>
            <a:r>
              <a:rPr lang="zh-CN" altLang="en-US" dirty="0"/>
              <a:t>”这些结尾的，单位性质才能选机关、科研设计单位、高等教育单位、中初教育单位、医疗卫生单位、其他事业单位；如单位名称最后有括号，则先将单位名称截取到左括号“（”前再执行此规则；</a:t>
            </a:r>
            <a:endParaRPr lang="en-US" altLang="zh-CN" dirty="0"/>
          </a:p>
          <a:p>
            <a:pPr>
              <a:buFont typeface="Arial" panose="020B0604020202020204" pitchFamily="34" charset="0"/>
              <a:buNone/>
            </a:pPr>
            <a:endParaRPr lang="en-US" altLang="zh-CN" dirty="0"/>
          </a:p>
          <a:p>
            <a:r>
              <a:rPr lang="zh-CN" altLang="zh-CN" dirty="0"/>
              <a:t>“</a:t>
            </a:r>
            <a:r>
              <a:rPr lang="zh-CN" altLang="zh-CN" dirty="0">
                <a:solidFill>
                  <a:srgbClr val="C00000"/>
                </a:solidFill>
              </a:rPr>
              <a:t>民办非企业单位</a:t>
            </a:r>
            <a:r>
              <a:rPr lang="zh-CN" altLang="zh-CN" dirty="0"/>
              <a:t>”应属</a:t>
            </a:r>
            <a:r>
              <a:rPr lang="en-US" altLang="zh-CN" dirty="0"/>
              <a:t>29</a:t>
            </a:r>
            <a:r>
              <a:rPr lang="zh-CN" altLang="zh-CN" dirty="0"/>
              <a:t>其他事业单位。</a:t>
            </a:r>
            <a:endParaRPr lang="en-US" altLang="zh-CN" dirty="0"/>
          </a:p>
          <a:p>
            <a:pPr>
              <a:buFont typeface="Arial" panose="020B0604020202020204" pitchFamily="34" charset="0"/>
              <a:buNone/>
            </a:pPr>
            <a:endParaRPr lang="en-US" altLang="zh-CN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单位名称含</a:t>
            </a:r>
            <a:r>
              <a:rPr lang="zh-CN" altLang="en-US" dirty="0">
                <a:solidFill>
                  <a:srgbClr val="C00000"/>
                </a:solidFill>
              </a:rPr>
              <a:t>公司</a:t>
            </a:r>
            <a:r>
              <a:rPr lang="zh-CN" altLang="en-US" dirty="0"/>
              <a:t>的单位性质都要选企业。</a:t>
            </a:r>
            <a:endParaRPr lang="en-US" altLang="zh-CN" dirty="0"/>
          </a:p>
          <a:p>
            <a:pPr>
              <a:buFont typeface="Arial" panose="020B0604020202020204" pitchFamily="34" charset="0"/>
              <a:buNone/>
            </a:pP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当毕业去向为签协议、签劳动合同或其他录用时，</a:t>
            </a:r>
            <a:r>
              <a:rPr lang="zh-CN" altLang="en-US" dirty="0">
                <a:solidFill>
                  <a:srgbClr val="C00000"/>
                </a:solidFill>
              </a:rPr>
              <a:t>单位联系人电子邮箱</a:t>
            </a:r>
            <a:r>
              <a:rPr lang="zh-CN" altLang="en-US" dirty="0"/>
              <a:t>必填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3041424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单位组织机构代码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7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sp>
        <p:nvSpPr>
          <p:cNvPr id="30" name="文本框 2"/>
          <p:cNvSpPr txBox="1">
            <a:spLocks noChangeArrowheads="1"/>
          </p:cNvSpPr>
          <p:nvPr/>
        </p:nvSpPr>
        <p:spPr bwMode="auto">
          <a:xfrm>
            <a:off x="913011" y="2154336"/>
            <a:ext cx="97930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 smtClean="0"/>
              <a:t>      单</a:t>
            </a:r>
            <a:r>
              <a:rPr lang="zh-CN" altLang="en-US" dirty="0"/>
              <a:t>位组织机构代</a:t>
            </a:r>
            <a:r>
              <a:rPr lang="zh-CN" altLang="en-US" dirty="0" smtClean="0"/>
              <a:t>码填</a:t>
            </a:r>
            <a:r>
              <a:rPr lang="zh-CN" altLang="en-US" dirty="0"/>
              <a:t>写</a:t>
            </a:r>
            <a:r>
              <a:rPr lang="en-US" altLang="zh-CN" dirty="0">
                <a:solidFill>
                  <a:srgbClr val="C00000"/>
                </a:solidFill>
              </a:rPr>
              <a:t>9</a:t>
            </a:r>
            <a:r>
              <a:rPr lang="zh-CN" altLang="en-US" dirty="0">
                <a:solidFill>
                  <a:srgbClr val="C00000"/>
                </a:solidFill>
              </a:rPr>
              <a:t>位的组织机构代码（不含“</a:t>
            </a:r>
            <a:r>
              <a:rPr lang="en-US" altLang="zh-CN" dirty="0">
                <a:solidFill>
                  <a:srgbClr val="C00000"/>
                </a:solidFill>
              </a:rPr>
              <a:t>-”</a:t>
            </a:r>
            <a:r>
              <a:rPr lang="zh-CN" altLang="en-US" dirty="0">
                <a:solidFill>
                  <a:srgbClr val="C00000"/>
                </a:solidFill>
              </a:rPr>
              <a:t>）</a:t>
            </a:r>
            <a:r>
              <a:rPr lang="zh-CN" altLang="en-US" dirty="0"/>
              <a:t>或</a:t>
            </a:r>
            <a:r>
              <a:rPr lang="en-US" altLang="zh-CN" dirty="0">
                <a:solidFill>
                  <a:srgbClr val="C00000"/>
                </a:solidFill>
              </a:rPr>
              <a:t>15</a:t>
            </a:r>
            <a:r>
              <a:rPr lang="zh-CN" altLang="en-US" dirty="0">
                <a:solidFill>
                  <a:srgbClr val="C00000"/>
                </a:solidFill>
              </a:rPr>
              <a:t>位的企业工商注册号</a:t>
            </a:r>
            <a:r>
              <a:rPr lang="zh-CN" altLang="en-US" dirty="0"/>
              <a:t>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如果个别机关、事业或部队单位无法查到组织机构代码，可以填写“无”，不能用其他代码代替。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如果企业提供的是</a:t>
            </a:r>
            <a:r>
              <a:rPr lang="en-US" altLang="zh-CN" dirty="0">
                <a:solidFill>
                  <a:srgbClr val="C00000"/>
                </a:solidFill>
              </a:rPr>
              <a:t>18</a:t>
            </a:r>
            <a:r>
              <a:rPr lang="zh-CN" altLang="en-US" dirty="0">
                <a:solidFill>
                  <a:srgbClr val="C00000"/>
                </a:solidFill>
              </a:rPr>
              <a:t>位统一社会信用代码</a:t>
            </a:r>
            <a:r>
              <a:rPr lang="zh-CN" altLang="en-US" dirty="0"/>
              <a:t>，就</a:t>
            </a:r>
            <a:r>
              <a:rPr lang="zh-CN" altLang="en-US" dirty="0">
                <a:solidFill>
                  <a:srgbClr val="C00000"/>
                </a:solidFill>
              </a:rPr>
              <a:t>截取其中第</a:t>
            </a:r>
            <a:r>
              <a:rPr lang="en-US" altLang="zh-CN" dirty="0">
                <a:solidFill>
                  <a:srgbClr val="C00000"/>
                </a:solidFill>
              </a:rPr>
              <a:t>9-17</a:t>
            </a:r>
            <a:r>
              <a:rPr lang="zh-CN" altLang="en-US" dirty="0">
                <a:solidFill>
                  <a:srgbClr val="C00000"/>
                </a:solidFill>
              </a:rPr>
              <a:t>位</a:t>
            </a:r>
            <a:r>
              <a:rPr lang="zh-CN" altLang="en-US" dirty="0"/>
              <a:t>填写即可。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（</a:t>
            </a:r>
            <a:r>
              <a:rPr lang="en-US" altLang="zh-CN" dirty="0"/>
              <a:t>1</a:t>
            </a:r>
            <a:r>
              <a:rPr lang="zh-CN" altLang="en-US" dirty="0"/>
              <a:t>）单位组织机构代码可以通过全国组织机构代码管理中心官网</a:t>
            </a:r>
            <a:r>
              <a:rPr lang="en-US" altLang="zh-CN" dirty="0"/>
              <a:t>http://www.nacao.org.cn/ </a:t>
            </a:r>
            <a:r>
              <a:rPr lang="zh-CN" altLang="en-US" dirty="0"/>
              <a:t>查询；可以在全国就业管理系统中查询；可以在启信宝中查询。</a:t>
            </a:r>
            <a:endParaRPr lang="zh-CN" altLang="en-US" dirty="0"/>
          </a:p>
          <a:p>
            <a:pPr>
              <a:buFont typeface="Arial" panose="020B0604020202020204" pitchFamily="34" charset="0"/>
              <a:buNone/>
            </a:pPr>
            <a:r>
              <a:rPr lang="zh-CN" altLang="en-US" dirty="0"/>
              <a:t>      （</a:t>
            </a:r>
            <a:r>
              <a:rPr lang="en-US" altLang="zh-CN" dirty="0"/>
              <a:t>2</a:t>
            </a:r>
            <a:r>
              <a:rPr lang="zh-CN" altLang="en-US" dirty="0"/>
              <a:t>）企业工商注册号可在全国企业信用信息公示系统</a:t>
            </a:r>
            <a:r>
              <a:rPr lang="en-US" altLang="zh-CN" dirty="0"/>
              <a:t>http://gsxt.saic.gov.cn/</a:t>
            </a:r>
            <a:r>
              <a:rPr lang="zh-CN" altLang="en-US" dirty="0"/>
              <a:t>查询。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业去向和报到证签发类别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8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pic>
        <p:nvPicPr>
          <p:cNvPr id="24" name="Picture 13" descr="就业信息维护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19" y="2191667"/>
            <a:ext cx="9649072" cy="44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803962" y="2708920"/>
            <a:ext cx="6101937" cy="1107816"/>
          </a:xfrm>
          <a:prstGeom prst="rect">
            <a:avLst/>
          </a:prstGeom>
          <a:noFill/>
          <a:effectLst>
            <a:reflection stA="45000" endPos="80000" dir="5400000" sy="-100000" algn="bl" rotWithShape="0"/>
          </a:effectLst>
        </p:spPr>
        <p:txBody>
          <a:bodyPr wrap="square" lIns="91262" tIns="45631" rIns="91262" bIns="45631">
            <a:spAutoFit/>
          </a:bodyPr>
          <a:lstStyle/>
          <a:p>
            <a:pPr algn="ctr"/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规则</a:t>
            </a:r>
            <a:endParaRPr lang="zh-CN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业去向和报到证签发类别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8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pic>
        <p:nvPicPr>
          <p:cNvPr id="29" name="Picture 11" descr="就业信息维护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79" y="2423174"/>
            <a:ext cx="9438438" cy="313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毕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业去向和报到证签发类别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8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pic>
        <p:nvPicPr>
          <p:cNvPr id="24" name="Picture 11" descr="就业信息维护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3" y="2028679"/>
            <a:ext cx="8729969" cy="20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就业信息维护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39" y="4173040"/>
            <a:ext cx="7997076" cy="200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1530694" y="3554101"/>
              <a:ext cx="4470281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未就业毕业生统计服务工作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10"/>
          <p:cNvGrpSpPr/>
          <p:nvPr/>
        </p:nvGrpSpPr>
        <p:grpSpPr bwMode="auto">
          <a:xfrm>
            <a:off x="985019" y="1412776"/>
            <a:ext cx="548957" cy="504058"/>
            <a:chOff x="0" y="0"/>
            <a:chExt cx="668" cy="647"/>
          </a:xfrm>
        </p:grpSpPr>
        <p:sp>
          <p:nvSpPr>
            <p:cNvPr id="14" name="Oval 111"/>
            <p:cNvSpPr>
              <a:spLocks noChangeArrowheads="1"/>
            </p:cNvSpPr>
            <p:nvPr/>
          </p:nvSpPr>
          <p:spPr bwMode="auto">
            <a:xfrm>
              <a:off x="0" y="15"/>
              <a:ext cx="668" cy="54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7" y="0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5" y="4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/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8" name="Oval 114"/>
            <p:cNvSpPr>
              <a:spLocks noChangeArrowheads="1"/>
            </p:cNvSpPr>
            <p:nvPr/>
          </p:nvSpPr>
          <p:spPr bwMode="auto">
            <a:xfrm>
              <a:off x="22" y="10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57" y="26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dist">
                <a:buFont typeface="Arial" panose="020B0604020202020204" pitchFamily="34" charset="0"/>
                <a:buNone/>
              </a:pPr>
              <a:r>
                <a:rPr lang="en-US" altLang="zh-CN" dirty="0" smtClean="0">
                  <a:solidFill>
                    <a:srgbClr val="003366"/>
                  </a:solidFill>
                  <a:latin typeface="方正大黑简体" pitchFamily="2" charset="-122"/>
                  <a:ea typeface="方正大黑简体" pitchFamily="2" charset="-122"/>
                  <a:sym typeface="方正大黑简体" pitchFamily="2" charset="-122"/>
                </a:rPr>
                <a:t>9</a:t>
              </a:r>
              <a:endParaRPr lang="zh-CN" altLang="en-US" dirty="0">
                <a:solidFill>
                  <a:srgbClr val="003366"/>
                </a:solidFill>
                <a:latin typeface="方正大黑简体" pitchFamily="2" charset="-122"/>
                <a:ea typeface="方正大黑简体" pitchFamily="2" charset="-122"/>
                <a:sym typeface="方正大黑简体" pitchFamily="2" charset="-122"/>
              </a:endParaRPr>
            </a:p>
          </p:txBody>
        </p:sp>
      </p:grp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913407" y="2060848"/>
            <a:ext cx="1000871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b="1" dirty="0">
                <a:solidFill>
                  <a:srgbClr val="7030A0"/>
                </a:solidFill>
              </a:rPr>
              <a:t>未就业毕业生分为有就业意愿尚未就业毕业生和暂不就业毕业生。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en-US" altLang="zh-CN" sz="1800" b="1" dirty="0">
                <a:solidFill>
                  <a:srgbClr val="7030A0"/>
                </a:solidFill>
              </a:rPr>
              <a:t>1</a:t>
            </a:r>
            <a:r>
              <a:rPr lang="zh-CN" altLang="en-US" sz="1800" b="1" dirty="0">
                <a:solidFill>
                  <a:srgbClr val="7030A0"/>
                </a:solidFill>
              </a:rPr>
              <a:t>．有就业意愿尚未就业毕业生包括以下几类：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1</a:t>
            </a:r>
            <a:r>
              <a:rPr lang="zh-CN" altLang="en-US" sz="1800" b="1" dirty="0">
                <a:solidFill>
                  <a:srgbClr val="7030A0"/>
                </a:solidFill>
              </a:rPr>
              <a:t>）求职中：正在择业，尚未落实工作单位。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2</a:t>
            </a:r>
            <a:r>
              <a:rPr lang="zh-CN" altLang="en-US" sz="1800" b="1" dirty="0">
                <a:solidFill>
                  <a:srgbClr val="7030A0"/>
                </a:solidFill>
              </a:rPr>
              <a:t>）签约中：已确定就业意向，准备正式签订协议或合同</a:t>
            </a:r>
            <a:r>
              <a:rPr lang="zh-CN" altLang="en-US" sz="1800" b="1" dirty="0" smtClean="0">
                <a:solidFill>
                  <a:srgbClr val="7030A0"/>
                </a:solidFill>
              </a:rPr>
              <a:t>。</a:t>
            </a:r>
            <a:endParaRPr lang="en-US" altLang="zh-CN" sz="1800" b="1" dirty="0" smtClean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3</a:t>
            </a:r>
            <a:r>
              <a:rPr lang="zh-CN" altLang="en-US" sz="1800" b="1" dirty="0">
                <a:solidFill>
                  <a:srgbClr val="7030A0"/>
                </a:solidFill>
              </a:rPr>
              <a:t>）拟参加公招考试：准备参加公务员、事业单位等公开招录考试。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4</a:t>
            </a:r>
            <a:r>
              <a:rPr lang="zh-CN" altLang="en-US" sz="1800" b="1" dirty="0">
                <a:solidFill>
                  <a:srgbClr val="7030A0"/>
                </a:solidFill>
              </a:rPr>
              <a:t>）拟创业：准备创业，尚未在工商行政管理部门注册登记，拟创立的实体尚未开始实际运营。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5</a:t>
            </a:r>
            <a:r>
              <a:rPr lang="zh-CN" altLang="en-US" sz="1800" b="1" dirty="0">
                <a:solidFill>
                  <a:srgbClr val="7030A0"/>
                </a:solidFill>
              </a:rPr>
              <a:t>）拟应征入伍：准备应征入伍，尚未被批准。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en-US" altLang="zh-CN" sz="1800" b="1" dirty="0">
                <a:solidFill>
                  <a:srgbClr val="7030A0"/>
                </a:solidFill>
              </a:rPr>
              <a:t>2</a:t>
            </a:r>
            <a:r>
              <a:rPr lang="zh-CN" altLang="en-US" sz="1800" b="1" dirty="0">
                <a:solidFill>
                  <a:srgbClr val="7030A0"/>
                </a:solidFill>
              </a:rPr>
              <a:t>．暂不就业毕业生包括：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1</a:t>
            </a:r>
            <a:r>
              <a:rPr lang="zh-CN" altLang="en-US" sz="1800" b="1" dirty="0">
                <a:solidFill>
                  <a:srgbClr val="7030A0"/>
                </a:solidFill>
              </a:rPr>
              <a:t>）暂不就业：暂时不想就业等无就业意愿的毕业生。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2</a:t>
            </a:r>
            <a:r>
              <a:rPr lang="zh-CN" altLang="en-US" sz="1800" b="1" dirty="0">
                <a:solidFill>
                  <a:srgbClr val="7030A0"/>
                </a:solidFill>
              </a:rPr>
              <a:t>）拟升学：暂不打算就业，准备升学考试。</a:t>
            </a:r>
            <a:endParaRPr lang="zh-CN" altLang="en-US" sz="1800" b="1" dirty="0">
              <a:solidFill>
                <a:srgbClr val="7030A0"/>
              </a:solidFill>
            </a:endParaRPr>
          </a:p>
          <a:p>
            <a:r>
              <a:rPr lang="zh-CN" altLang="en-US" sz="1800" b="1" dirty="0">
                <a:solidFill>
                  <a:srgbClr val="7030A0"/>
                </a:solidFill>
              </a:rPr>
              <a:t>（</a:t>
            </a:r>
            <a:r>
              <a:rPr lang="en-US" altLang="zh-CN" sz="1800" b="1" dirty="0">
                <a:solidFill>
                  <a:srgbClr val="7030A0"/>
                </a:solidFill>
              </a:rPr>
              <a:t>3</a:t>
            </a:r>
            <a:r>
              <a:rPr lang="zh-CN" altLang="en-US" sz="1800" b="1" dirty="0">
                <a:solidFill>
                  <a:srgbClr val="7030A0"/>
                </a:solidFill>
              </a:rPr>
              <a:t>）拟出国出境：准备出国出境学习或工作</a:t>
            </a:r>
            <a:r>
              <a:rPr lang="zh-CN" altLang="en-US" sz="1800" b="1" dirty="0" smtClean="0">
                <a:solidFill>
                  <a:srgbClr val="7030A0"/>
                </a:solidFill>
              </a:rPr>
              <a:t>。</a:t>
            </a:r>
            <a:endParaRPr lang="zh-CN" altLang="en-US" sz="1800" b="1" dirty="0">
              <a:solidFill>
                <a:srgbClr val="7030A0"/>
              </a:solidFill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057423" y="5229200"/>
            <a:ext cx="1000871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b="1" dirty="0" smtClean="0">
                <a:solidFill>
                  <a:srgbClr val="C00000"/>
                </a:solidFill>
              </a:rPr>
              <a:t>未就业毕业生统计：</a:t>
            </a:r>
            <a:endParaRPr lang="en-US" altLang="zh-CN" sz="1800" b="1" dirty="0" smtClean="0">
              <a:solidFill>
                <a:srgbClr val="C00000"/>
              </a:solidFill>
            </a:endParaRPr>
          </a:p>
          <a:p>
            <a:endParaRPr lang="en-US" altLang="zh-CN" sz="1800" b="1" dirty="0" smtClean="0">
              <a:solidFill>
                <a:srgbClr val="C00000"/>
              </a:solidFill>
            </a:endParaRPr>
          </a:p>
          <a:p>
            <a:r>
              <a:rPr lang="zh-CN" altLang="en-US" sz="1800" b="1" dirty="0" smtClean="0">
                <a:solidFill>
                  <a:srgbClr val="C00000"/>
                </a:solidFill>
              </a:rPr>
              <a:t>待</a:t>
            </a:r>
            <a:r>
              <a:rPr lang="zh-CN" altLang="en-US" sz="1800" b="1" dirty="0">
                <a:solidFill>
                  <a:srgbClr val="C00000"/>
                </a:solidFill>
              </a:rPr>
              <a:t>就业率</a:t>
            </a:r>
            <a:r>
              <a:rPr lang="en-US" altLang="zh-CN" sz="1800" b="1" dirty="0">
                <a:solidFill>
                  <a:srgbClr val="C00000"/>
                </a:solidFill>
              </a:rPr>
              <a:t>=</a:t>
            </a:r>
            <a:r>
              <a:rPr lang="zh-CN" altLang="en-US" sz="1800" b="1" dirty="0">
                <a:solidFill>
                  <a:srgbClr val="C00000"/>
                </a:solidFill>
              </a:rPr>
              <a:t>有就业意愿尚未就业毕业生人数</a:t>
            </a:r>
            <a:r>
              <a:rPr lang="en-US" altLang="zh-CN" sz="1800" b="1" dirty="0">
                <a:solidFill>
                  <a:srgbClr val="C00000"/>
                </a:solidFill>
              </a:rPr>
              <a:t>/</a:t>
            </a:r>
            <a:r>
              <a:rPr lang="zh-CN" altLang="en-US" sz="1800" b="1" dirty="0">
                <a:solidFill>
                  <a:srgbClr val="C00000"/>
                </a:solidFill>
              </a:rPr>
              <a:t>毕业生总</a:t>
            </a:r>
            <a:r>
              <a:rPr lang="zh-CN" altLang="en-US" sz="1800" b="1" dirty="0" smtClean="0">
                <a:solidFill>
                  <a:srgbClr val="C00000"/>
                </a:solidFill>
              </a:rPr>
              <a:t>数</a:t>
            </a:r>
            <a:endParaRPr lang="en-US" altLang="zh-CN" sz="1800" b="1" dirty="0" smtClean="0">
              <a:solidFill>
                <a:srgbClr val="C00000"/>
              </a:solidFill>
            </a:endParaRPr>
          </a:p>
          <a:p>
            <a:endParaRPr lang="zh-CN" altLang="en-US" sz="1800" b="1" dirty="0">
              <a:solidFill>
                <a:srgbClr val="C00000"/>
              </a:solidFill>
            </a:endParaRPr>
          </a:p>
          <a:p>
            <a:r>
              <a:rPr lang="zh-CN" altLang="en-US" sz="1800" b="1" dirty="0" smtClean="0">
                <a:solidFill>
                  <a:srgbClr val="C00000"/>
                </a:solidFill>
              </a:rPr>
              <a:t>暂</a:t>
            </a:r>
            <a:r>
              <a:rPr lang="zh-CN" altLang="en-US" sz="1800" b="1" dirty="0">
                <a:solidFill>
                  <a:srgbClr val="C00000"/>
                </a:solidFill>
              </a:rPr>
              <a:t>不就业率</a:t>
            </a:r>
            <a:r>
              <a:rPr lang="en-US" altLang="zh-CN" sz="1800" b="1" dirty="0">
                <a:solidFill>
                  <a:srgbClr val="C00000"/>
                </a:solidFill>
              </a:rPr>
              <a:t>=</a:t>
            </a:r>
            <a:r>
              <a:rPr lang="zh-CN" altLang="en-US" sz="1800" b="1" dirty="0">
                <a:solidFill>
                  <a:srgbClr val="C00000"/>
                </a:solidFill>
              </a:rPr>
              <a:t>暂不就业毕业生人数</a:t>
            </a:r>
            <a:r>
              <a:rPr lang="en-US" altLang="zh-CN" sz="1800" b="1" dirty="0">
                <a:solidFill>
                  <a:srgbClr val="C00000"/>
                </a:solidFill>
              </a:rPr>
              <a:t>/</a:t>
            </a:r>
            <a:r>
              <a:rPr lang="zh-CN" altLang="en-US" sz="1800" b="1" dirty="0">
                <a:solidFill>
                  <a:srgbClr val="C00000"/>
                </a:solidFill>
              </a:rPr>
              <a:t>毕业生总数。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98275" y="34437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98275" y="34405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6" name="图片 5" descr="C:\Users\Administrator\Desktop\QQ图片20170228150905.jpgQQ图片2017022815090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02182" y="1772816"/>
            <a:ext cx="2012315" cy="2758042"/>
          </a:xfrm>
          <a:prstGeom prst="rect">
            <a:avLst/>
          </a:prstGeom>
        </p:spPr>
      </p:pic>
      <p:sp>
        <p:nvSpPr>
          <p:cNvPr id="33" name="文本框 2"/>
          <p:cNvSpPr txBox="1">
            <a:spLocks noChangeArrowheads="1"/>
          </p:cNvSpPr>
          <p:nvPr/>
        </p:nvSpPr>
        <p:spPr bwMode="auto">
          <a:xfrm>
            <a:off x="3286760" y="4940300"/>
            <a:ext cx="201549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dirty="0" smtClean="0"/>
              <a:t>QQ</a:t>
            </a:r>
            <a:r>
              <a:rPr lang="zh-CN" altLang="en-US" dirty="0" smtClean="0"/>
              <a:t>群</a:t>
            </a:r>
            <a:endParaRPr lang="zh-CN" altLang="en-US" dirty="0"/>
          </a:p>
        </p:txBody>
      </p:sp>
      <p:pic>
        <p:nvPicPr>
          <p:cNvPr id="2" name="图片 1" descr="814FA969237E137C61537F5C7B86EA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55" y="-94615"/>
            <a:ext cx="3453130" cy="473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98275" y="37317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98275" y="37285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0" name="TextBox 3"/>
          <p:cNvSpPr txBox="1"/>
          <p:nvPr/>
        </p:nvSpPr>
        <p:spPr>
          <a:xfrm>
            <a:off x="3820944" y="4604935"/>
            <a:ext cx="4724915" cy="1200329"/>
          </a:xfrm>
          <a:prstGeom prst="rect">
            <a:avLst/>
          </a:prstGeom>
          <a:noFill/>
        </p:spPr>
        <p:txBody>
          <a:bodyPr wrap="square" lIns="91262" tIns="45631" rIns="91262" bIns="45631">
            <a:spAutoFit/>
          </a:bodyPr>
          <a:lstStyle/>
          <a:p>
            <a:pPr algn="ctr">
              <a:defRPr/>
            </a:pPr>
            <a:r>
              <a:rPr lang="zh-CN" altLang="en-US" sz="7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</a:t>
            </a:r>
            <a:r>
              <a:rPr lang="zh-CN" altLang="en-US" sz="72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！</a:t>
            </a:r>
            <a:endParaRPr lang="zh-CN" altLang="en-US" sz="7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1749490" y="5157192"/>
            <a:ext cx="1467777" cy="0"/>
          </a:xfrm>
          <a:prstGeom prst="line">
            <a:avLst/>
          </a:prstGeom>
          <a:ln>
            <a:solidFill>
              <a:srgbClr val="FF6600"/>
            </a:solidFill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8617867" y="5157192"/>
            <a:ext cx="1467777" cy="0"/>
          </a:xfrm>
          <a:prstGeom prst="line">
            <a:avLst/>
          </a:prstGeom>
          <a:ln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noProof="1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3755853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生源（基本）信息维护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1324873" y="2156390"/>
            <a:ext cx="10009112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dirty="0">
                <a:latin typeface="宋体" panose="02010600030101010101" pitchFamily="2" charset="-122"/>
              </a:rPr>
              <a:t>生</a:t>
            </a:r>
            <a:r>
              <a:rPr lang="zh-CN" altLang="zh-CN" sz="2800" dirty="0" smtClean="0">
                <a:latin typeface="宋体" panose="02010600030101010101" pitchFamily="2" charset="-122"/>
              </a:rPr>
              <a:t>源</a:t>
            </a:r>
            <a:r>
              <a:rPr lang="zh-CN" altLang="en-US" sz="2800" dirty="0" smtClean="0">
                <a:latin typeface="宋体" panose="02010600030101010101" pitchFamily="2" charset="-122"/>
              </a:rPr>
              <a:t>（</a:t>
            </a:r>
            <a:r>
              <a:rPr lang="zh-CN" altLang="zh-CN" sz="2800">
                <a:latin typeface="宋体" panose="02010600030101010101" pitchFamily="2" charset="-122"/>
              </a:rPr>
              <a:t>基</a:t>
            </a:r>
            <a:r>
              <a:rPr lang="zh-CN" altLang="zh-CN" sz="2800" smtClean="0">
                <a:latin typeface="宋体" panose="02010600030101010101" pitchFamily="2" charset="-122"/>
              </a:rPr>
              <a:t>本</a:t>
            </a:r>
            <a:r>
              <a:rPr lang="zh-CN" altLang="en-US" sz="2800">
                <a:solidFill>
                  <a:prstClr val="black"/>
                </a:solidFill>
                <a:latin typeface="宋体" panose="02010600030101010101" pitchFamily="2" charset="-122"/>
              </a:rPr>
              <a:t>）</a:t>
            </a:r>
            <a:r>
              <a:rPr lang="zh-CN" altLang="zh-CN" sz="2800" smtClean="0">
                <a:latin typeface="宋体" panose="02010600030101010101" pitchFamily="2" charset="-122"/>
              </a:rPr>
              <a:t>信息维</a:t>
            </a:r>
            <a:r>
              <a:rPr lang="zh-CN" altLang="zh-CN" sz="2800" dirty="0" smtClean="0">
                <a:latin typeface="宋体" panose="02010600030101010101" pitchFamily="2" charset="-122"/>
              </a:rPr>
              <a:t>护</a:t>
            </a:r>
            <a:r>
              <a:rPr lang="zh-CN" altLang="en-US" sz="2800" dirty="0" smtClean="0">
                <a:latin typeface="宋体" panose="02010600030101010101" pitchFamily="2" charset="-122"/>
              </a:rPr>
              <a:t>必填项字段：考生号、姓名、性别、身份证号、学号、院系名称、民族、政治面貌、学制、学历、专业名称、培养方式、生源地、是否双优生、困难生类型、入学日期、毕业日期、班级和毕结业结论；</a:t>
            </a:r>
            <a:endParaRPr lang="en-US" altLang="zh-CN" sz="2800" dirty="0">
              <a:latin typeface="宋体" panose="02010600030101010101" pitchFamily="2" charset="-122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841003" y="6002124"/>
            <a:ext cx="1000911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noProof="1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56663"/>
            <a:ext cx="1000871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⑴协议书就业：</a:t>
            </a:r>
            <a:r>
              <a:rPr lang="zh-CN" altLang="en-US" sz="2800" dirty="0"/>
              <a:t>协议书号必填，毕业去向选择签就业协议形式就业，签发类别和签往单位所在地据实选择，签往单位名称和备注据实填写，单位名称、组织机构代码、单位所在地、单位性质、行业分类、工作职位、单位详细地址、单位联系人、单位联系电</a:t>
            </a:r>
            <a:r>
              <a:rPr lang="zh-CN" altLang="en-US" sz="2800" dirty="0" smtClean="0"/>
              <a:t>话、</a:t>
            </a:r>
            <a:r>
              <a:rPr lang="zh-CN" altLang="en-US" sz="2800" dirty="0" smtClean="0">
                <a:solidFill>
                  <a:srgbClr val="FF0000"/>
                </a:solidFill>
              </a:rPr>
              <a:t>联系人电子邮箱</a:t>
            </a:r>
            <a:r>
              <a:rPr lang="zh-CN" altLang="en-US" sz="2800" dirty="0" smtClean="0"/>
              <a:t>据</a:t>
            </a:r>
            <a:r>
              <a:rPr lang="zh-CN" altLang="en-US" sz="2800" dirty="0"/>
              <a:t>实填写且必填；</a:t>
            </a:r>
            <a:endParaRPr lang="zh-CN" altLang="en-US" sz="2800" dirty="0"/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841003" y="4347101"/>
            <a:ext cx="100091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⑵劳动合同就业：</a:t>
            </a:r>
            <a:r>
              <a:rPr lang="zh-CN" altLang="en-US" sz="2800" dirty="0"/>
              <a:t>毕业去向选择签劳动合同形式就业，签发类别和签往单位所在地据实选择，签往单位名称和备注据实填写，单位名称、组织机构代码、单位所在地、单位性质、行业分类、工作职位、单位详细地址、单位联系人、单位联系电话、</a:t>
            </a:r>
            <a:r>
              <a:rPr lang="zh-CN" altLang="en-US" sz="2800" dirty="0">
                <a:solidFill>
                  <a:srgbClr val="FF0000"/>
                </a:solidFill>
              </a:rPr>
              <a:t>联系人电子邮箱</a:t>
            </a:r>
            <a:r>
              <a:rPr lang="zh-CN" altLang="en-US" sz="2800" dirty="0"/>
              <a:t>据实填写且必填；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noProof="1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56663"/>
            <a:ext cx="100087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⑶</a:t>
            </a:r>
            <a:r>
              <a:rPr lang="zh-CN" altLang="en-US" sz="2800" b="1" dirty="0">
                <a:solidFill>
                  <a:srgbClr val="7030A0"/>
                </a:solidFill>
              </a:rPr>
              <a:t>证明函就业：</a:t>
            </a:r>
            <a:r>
              <a:rPr lang="zh-CN" altLang="en-US" sz="2800" dirty="0"/>
              <a:t>毕业去向选择其他录用形式就业，单位名称、组织机构代码、单位所在地、单位性质、行业分类、工作职位、单位详细地址、单位联系人、单位联系电话、</a:t>
            </a:r>
            <a:r>
              <a:rPr lang="zh-CN" altLang="en-US" sz="2800" dirty="0">
                <a:solidFill>
                  <a:srgbClr val="FF0000"/>
                </a:solidFill>
              </a:rPr>
              <a:t>联系人电子邮箱</a:t>
            </a:r>
            <a:r>
              <a:rPr lang="zh-CN" altLang="en-US" sz="2800" dirty="0"/>
              <a:t>据实填写且必填；</a:t>
            </a:r>
            <a:endParaRPr lang="zh-CN" altLang="en-US" sz="2800" dirty="0"/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841003" y="3988221"/>
            <a:ext cx="10009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⑷</a:t>
            </a:r>
            <a:r>
              <a:rPr lang="zh-CN" altLang="en-US" sz="2800" b="1" dirty="0">
                <a:solidFill>
                  <a:srgbClr val="7030A0"/>
                </a:solidFill>
              </a:rPr>
              <a:t>升学：</a:t>
            </a:r>
            <a:r>
              <a:rPr lang="zh-CN" altLang="en-US" sz="2800" dirty="0"/>
              <a:t>报到证签发类别选择未签发报到证，毕业去向选择升学，单位名称中填入考取学校</a:t>
            </a:r>
            <a:r>
              <a:rPr lang="en-US" altLang="zh-CN" sz="2800" dirty="0"/>
              <a:t>(</a:t>
            </a:r>
            <a:r>
              <a:rPr lang="zh-CN" altLang="en-US" sz="2800" dirty="0"/>
              <a:t>专业</a:t>
            </a:r>
            <a:r>
              <a:rPr lang="en-US" altLang="zh-CN" sz="2800" dirty="0"/>
              <a:t>)</a:t>
            </a:r>
            <a:r>
              <a:rPr lang="zh-CN" altLang="en-US" sz="2800" dirty="0"/>
              <a:t>，单位所在地选择考取学校所在</a:t>
            </a:r>
            <a:r>
              <a:rPr lang="zh-CN" altLang="en-US" sz="2800" dirty="0" smtClean="0"/>
              <a:t>地；</a:t>
            </a:r>
            <a:endParaRPr lang="zh-CN" altLang="en-US" sz="2800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841003" y="5356373"/>
            <a:ext cx="10009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⑸</a:t>
            </a:r>
            <a:r>
              <a:rPr lang="zh-CN" altLang="en-US" sz="2800" b="1" dirty="0">
                <a:solidFill>
                  <a:srgbClr val="7030A0"/>
                </a:solidFill>
              </a:rPr>
              <a:t>出国、出境：</a:t>
            </a:r>
            <a:r>
              <a:rPr lang="zh-CN" altLang="en-US" sz="2800" dirty="0"/>
              <a:t>毕业去向选择出国、出境，单位名称填入去往国家</a:t>
            </a:r>
            <a:r>
              <a:rPr lang="en-US" altLang="zh-CN" sz="2800" dirty="0"/>
              <a:t>(</a:t>
            </a:r>
            <a:r>
              <a:rPr lang="zh-CN" altLang="en-US" sz="2800" dirty="0"/>
              <a:t>学校</a:t>
            </a:r>
            <a:r>
              <a:rPr lang="en-US" altLang="zh-CN" sz="2800" dirty="0"/>
              <a:t>)</a:t>
            </a:r>
            <a:r>
              <a:rPr lang="zh-CN" altLang="en-US" sz="2800" dirty="0"/>
              <a:t>；</a:t>
            </a:r>
            <a:endParaRPr lang="zh-CN" altLang="en-US" sz="2800" dirty="0"/>
          </a:p>
          <a:p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noProof="1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56663"/>
            <a:ext cx="100087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⑹</a:t>
            </a:r>
            <a:r>
              <a:rPr lang="zh-CN" altLang="en-US" sz="2800" b="1" dirty="0" smtClean="0">
                <a:solidFill>
                  <a:srgbClr val="7030A0"/>
                </a:solidFill>
              </a:rPr>
              <a:t>科</a:t>
            </a:r>
            <a:r>
              <a:rPr lang="zh-CN" altLang="en-US" sz="2800" b="1" dirty="0">
                <a:solidFill>
                  <a:srgbClr val="7030A0"/>
                </a:solidFill>
              </a:rPr>
              <a:t>研助理：</a:t>
            </a:r>
            <a:r>
              <a:rPr lang="zh-CN" altLang="en-US" sz="2800" dirty="0"/>
              <a:t>毕业去向选择科研助理，单位名称填入科研助理所在的单</a:t>
            </a:r>
            <a:r>
              <a:rPr lang="zh-CN" altLang="en-US" sz="2800" dirty="0" smtClean="0"/>
              <a:t>位，单</a:t>
            </a:r>
            <a:r>
              <a:rPr lang="zh-CN" altLang="en-US" sz="2800" dirty="0"/>
              <a:t>位所在地选择毕业生服务的地区；</a:t>
            </a:r>
            <a:endParaRPr lang="zh-CN" altLang="en-US" sz="2800" dirty="0"/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841003" y="3340149"/>
            <a:ext cx="10009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⑺</a:t>
            </a:r>
            <a:r>
              <a:rPr lang="zh-CN" altLang="en-US" sz="2800" b="1" dirty="0" smtClean="0">
                <a:solidFill>
                  <a:srgbClr val="7030A0"/>
                </a:solidFill>
              </a:rPr>
              <a:t>应</a:t>
            </a:r>
            <a:r>
              <a:rPr lang="zh-CN" altLang="en-US" sz="2800" b="1" dirty="0">
                <a:solidFill>
                  <a:srgbClr val="7030A0"/>
                </a:solidFill>
              </a:rPr>
              <a:t>征义务兵：</a:t>
            </a:r>
            <a:r>
              <a:rPr lang="zh-CN" altLang="en-US" sz="2800" dirty="0"/>
              <a:t>毕业去向选择应征义务兵，单位组织机构代码、单位名称、单位所在地代码、单位行业代码、单位性质代码、单位职位类别代码不</a:t>
            </a:r>
            <a:r>
              <a:rPr lang="zh-CN" altLang="en-US" sz="2800" dirty="0" smtClean="0"/>
              <a:t>用</a:t>
            </a:r>
            <a:r>
              <a:rPr lang="zh-CN" altLang="en-US" sz="2800" dirty="0"/>
              <a:t>维护</a:t>
            </a:r>
            <a:r>
              <a:rPr lang="zh-CN" altLang="en-US" sz="2800" dirty="0" smtClean="0"/>
              <a:t>；</a:t>
            </a:r>
            <a:endParaRPr lang="zh-CN" altLang="en-US" sz="2800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841003" y="4924325"/>
            <a:ext cx="10009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⑻</a:t>
            </a:r>
            <a:r>
              <a:rPr lang="zh-CN" altLang="en-US" sz="2800" b="1" dirty="0" smtClean="0">
                <a:solidFill>
                  <a:srgbClr val="7030A0"/>
                </a:solidFill>
              </a:rPr>
              <a:t>自</a:t>
            </a:r>
            <a:r>
              <a:rPr lang="zh-CN" altLang="en-US" sz="2800" b="1" dirty="0">
                <a:solidFill>
                  <a:srgbClr val="7030A0"/>
                </a:solidFill>
              </a:rPr>
              <a:t>由职业：</a:t>
            </a:r>
            <a:r>
              <a:rPr lang="zh-CN" altLang="en-US" sz="2800" dirty="0"/>
              <a:t>毕业去向选择自由职业，单位名称填入所从事的自由职业内容，单位所在地选择工作所在地区；</a:t>
            </a:r>
            <a:endParaRPr lang="zh-CN" altLang="en-US" sz="2800" dirty="0"/>
          </a:p>
          <a:p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noProof="1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56663"/>
            <a:ext cx="100087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⑼</a:t>
            </a:r>
            <a:r>
              <a:rPr lang="zh-CN" altLang="en-US" sz="2800" b="1" dirty="0">
                <a:solidFill>
                  <a:srgbClr val="7030A0"/>
                </a:solidFill>
              </a:rPr>
              <a:t>自主创业：</a:t>
            </a:r>
            <a:r>
              <a:rPr lang="zh-CN" altLang="en-US" sz="2800" dirty="0"/>
              <a:t>毕业去向选择自主创业</a:t>
            </a:r>
            <a:r>
              <a:rPr lang="zh-CN" altLang="en-US" sz="2800" dirty="0" smtClean="0"/>
              <a:t>，</a:t>
            </a:r>
            <a:r>
              <a:rPr lang="zh-CN" altLang="en-US" sz="2800" dirty="0" smtClean="0">
                <a:solidFill>
                  <a:srgbClr val="FF0000"/>
                </a:solidFill>
              </a:rPr>
              <a:t>创业形式</a:t>
            </a:r>
            <a:r>
              <a:rPr lang="zh-CN" altLang="en-US" sz="2800" dirty="0" smtClean="0"/>
              <a:t>、</a:t>
            </a:r>
            <a:r>
              <a:rPr lang="zh-CN" altLang="en-US" sz="2800" dirty="0" smtClean="0">
                <a:solidFill>
                  <a:srgbClr val="FF0000"/>
                </a:solidFill>
              </a:rPr>
              <a:t>创业类型</a:t>
            </a:r>
            <a:r>
              <a:rPr lang="zh-CN" altLang="en-US" sz="2800" dirty="0" smtClean="0"/>
              <a:t>和</a:t>
            </a:r>
            <a:r>
              <a:rPr lang="zh-CN" altLang="en-US" sz="2800" dirty="0" smtClean="0">
                <a:solidFill>
                  <a:srgbClr val="FF0000"/>
                </a:solidFill>
              </a:rPr>
              <a:t>创业资金来源</a:t>
            </a:r>
            <a:r>
              <a:rPr lang="zh-CN" altLang="en-US" sz="2800" dirty="0" smtClean="0"/>
              <a:t>据实选择，单</a:t>
            </a:r>
            <a:r>
              <a:rPr lang="zh-CN" altLang="en-US" sz="2800" dirty="0"/>
              <a:t>位名称填</a:t>
            </a:r>
            <a:r>
              <a:rPr lang="zh-CN" altLang="en-US" sz="2800" dirty="0" smtClean="0"/>
              <a:t>入创办公司名或具</a:t>
            </a:r>
            <a:r>
              <a:rPr lang="zh-CN" altLang="en-US" sz="2800" dirty="0"/>
              <a:t>体创业项目，单位所在地选择创业所在地区，单位行业选择创业从事的行</a:t>
            </a:r>
            <a:r>
              <a:rPr lang="zh-CN" altLang="en-US" sz="2800" dirty="0" smtClean="0"/>
              <a:t>业；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2" y="4014984"/>
            <a:ext cx="2772892" cy="25311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5" y="4005064"/>
            <a:ext cx="2782404" cy="25410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85" y="4009492"/>
            <a:ext cx="2145290" cy="2896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56663"/>
            <a:ext cx="1000871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7030A0"/>
                </a:solidFill>
              </a:rPr>
              <a:t>⑽基层项目：</a:t>
            </a:r>
            <a:r>
              <a:rPr lang="zh-CN" altLang="en-US" sz="2800" dirty="0">
                <a:solidFill>
                  <a:prstClr val="black"/>
                </a:solidFill>
              </a:rPr>
              <a:t>毕业去向据实选择国家基层项目或地方基层项目，单位名称根据情况填入具体内容（“大学生村官”填至村（社区），如“合肥市肥西县上派镇三岗村”；“特岗教师”填至中小学，如“蚌埠市淮上区梅桥中学”；“三支一扶”人员填至基层站所，如“阜阳市阜南县会龙乡社会事务站”；“西部计划”填至县（市、区），如“ 亳州市涡阳团县委</a:t>
            </a:r>
            <a:r>
              <a:rPr lang="zh-CN" altLang="en-US" sz="2800" dirty="0" smtClean="0">
                <a:solidFill>
                  <a:prstClr val="black"/>
                </a:solidFill>
              </a:rPr>
              <a:t>”），</a:t>
            </a:r>
            <a:r>
              <a:rPr lang="zh-CN" altLang="en-US" sz="2800" dirty="0" smtClean="0">
                <a:solidFill>
                  <a:srgbClr val="FF0000"/>
                </a:solidFill>
              </a:rPr>
              <a:t>基层项目据实选择“</a:t>
            </a:r>
            <a:r>
              <a:rPr lang="zh-CN" altLang="en-US" sz="2800" dirty="0">
                <a:solidFill>
                  <a:srgbClr val="FF0000"/>
                </a:solidFill>
              </a:rPr>
              <a:t>特岗教师</a:t>
            </a:r>
            <a:r>
              <a:rPr lang="zh-CN" altLang="en-US" sz="2800" dirty="0" smtClean="0">
                <a:solidFill>
                  <a:srgbClr val="FF0000"/>
                </a:solidFill>
              </a:rPr>
              <a:t>、选聘生、三</a:t>
            </a:r>
            <a:r>
              <a:rPr lang="zh-CN" altLang="en-US" sz="2800" dirty="0">
                <a:solidFill>
                  <a:srgbClr val="FF0000"/>
                </a:solidFill>
              </a:rPr>
              <a:t>支一扶、选调生、西部计</a:t>
            </a:r>
            <a:r>
              <a:rPr lang="zh-CN" altLang="en-US" sz="2800" dirty="0" smtClean="0">
                <a:solidFill>
                  <a:srgbClr val="FF0000"/>
                </a:solidFill>
              </a:rPr>
              <a:t>划”</a:t>
            </a:r>
            <a:r>
              <a:rPr lang="zh-CN" altLang="en-US" sz="2800" dirty="0" smtClean="0">
                <a:solidFill>
                  <a:prstClr val="black"/>
                </a:solidFill>
              </a:rPr>
              <a:t>，</a:t>
            </a:r>
            <a:r>
              <a:rPr lang="zh-CN" altLang="en-US" sz="2800" dirty="0">
                <a:solidFill>
                  <a:prstClr val="black"/>
                </a:solidFill>
              </a:rPr>
              <a:t>单位所在地选择服务县</a:t>
            </a:r>
            <a:r>
              <a:rPr lang="zh-CN" altLang="en-US" sz="2800" dirty="0" smtClean="0">
                <a:solidFill>
                  <a:prstClr val="black"/>
                </a:solidFill>
              </a:rPr>
              <a:t>市。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43"/>
          <p:cNvSpPr/>
          <p:nvPr/>
        </p:nvSpPr>
        <p:spPr bwMode="auto">
          <a:xfrm>
            <a:off x="-312737" y="1417653"/>
            <a:ext cx="9780588" cy="996951"/>
          </a:xfrm>
          <a:custGeom>
            <a:avLst/>
            <a:gdLst>
              <a:gd name="T0" fmla="*/ 0 w 9734550"/>
              <a:gd name="T1" fmla="*/ 0 h 1356600"/>
              <a:gd name="T2" fmla="*/ 9734550 w 9734550"/>
              <a:gd name="T3" fmla="*/ 1356600 h 1356600"/>
            </a:gdLst>
            <a:ahLst/>
            <a:cxnLst/>
            <a:rect l="T0" t="T1" r="T2" b="T3"/>
            <a:pathLst/>
          </a:custGeom>
          <a:noFill/>
          <a:ln w="28575" cap="flat" cmpd="sng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262" tIns="45631" rIns="91262" bIns="45631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00114" y="836712"/>
            <a:ext cx="10797976" cy="1368427"/>
            <a:chOff x="900113" y="2997200"/>
            <a:chExt cx="10742090" cy="1368425"/>
          </a:xfrm>
        </p:grpSpPr>
        <p:pic>
          <p:nvPicPr>
            <p:cNvPr id="21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3622675"/>
              <a:ext cx="7285706" cy="59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entagon 11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566" y="3635375"/>
              <a:ext cx="4084637" cy="5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entagon 12"/>
            <p:cNvSpPr>
              <a:spLocks noChangeArrowheads="1"/>
            </p:cNvSpPr>
            <p:nvPr/>
          </p:nvSpPr>
          <p:spPr bwMode="auto">
            <a:xfrm>
              <a:off x="900113" y="3579813"/>
              <a:ext cx="9898504" cy="466725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265" algn="ctr">
                <a:buFont typeface="Calibri" panose="020F0502020204030204" pitchFamily="34" charset="0"/>
                <a:buAutoNum type="arabicPeriod"/>
              </a:pPr>
              <a:endParaRPr lang="zh-CN" altLang="en-US" noProof="1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985019" y="3554101"/>
              <a:ext cx="2326996" cy="52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</a:t>
              </a:r>
              <a:r>
                <a:rPr lang="zh-CN" altLang="en-US" sz="28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业信息维护</a:t>
              </a:r>
              <a:endPara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>
              <a:off x="5810299" y="2997200"/>
              <a:ext cx="0" cy="430213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6170363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>
              <a:off x="8978651" y="4149725"/>
              <a:ext cx="0" cy="215900"/>
            </a:xfrm>
            <a:prstGeom prst="line">
              <a:avLst/>
            </a:prstGeom>
            <a:noFill/>
            <a:ln w="19050" cap="rnd">
              <a:solidFill>
                <a:schemeClr val="bg2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841399" y="2132856"/>
            <a:ext cx="1000871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7030A0"/>
                </a:solidFill>
              </a:rPr>
              <a:t>⑾</a:t>
            </a:r>
            <a:r>
              <a:rPr lang="zh-CN" altLang="en-US" sz="2800" b="1" dirty="0">
                <a:solidFill>
                  <a:srgbClr val="7030A0"/>
                </a:solidFill>
              </a:rPr>
              <a:t>待就业</a:t>
            </a:r>
            <a:r>
              <a:rPr lang="en-US" altLang="zh-CN" sz="2800" b="1" dirty="0">
                <a:solidFill>
                  <a:srgbClr val="7030A0"/>
                </a:solidFill>
              </a:rPr>
              <a:t>/</a:t>
            </a:r>
            <a:r>
              <a:rPr lang="zh-CN" altLang="en-US" sz="2800" b="1" dirty="0">
                <a:solidFill>
                  <a:srgbClr val="7030A0"/>
                </a:solidFill>
              </a:rPr>
              <a:t>不就业拟升学</a:t>
            </a:r>
            <a:r>
              <a:rPr lang="en-US" altLang="zh-CN" sz="2800" b="1" dirty="0">
                <a:solidFill>
                  <a:srgbClr val="7030A0"/>
                </a:solidFill>
              </a:rPr>
              <a:t>/</a:t>
            </a:r>
            <a:r>
              <a:rPr lang="zh-CN" altLang="en-US" sz="2800" b="1" dirty="0">
                <a:solidFill>
                  <a:srgbClr val="7030A0"/>
                </a:solidFill>
              </a:rPr>
              <a:t>其他暂不就业：</a:t>
            </a:r>
            <a:r>
              <a:rPr lang="zh-CN" altLang="en-US" sz="2800" dirty="0">
                <a:solidFill>
                  <a:prstClr val="black"/>
                </a:solidFill>
              </a:rPr>
              <a:t>毕业去向选择待就</a:t>
            </a:r>
            <a:r>
              <a:rPr lang="zh-CN" altLang="en-US" sz="2800" dirty="0" smtClean="0">
                <a:solidFill>
                  <a:prstClr val="black"/>
                </a:solidFill>
              </a:rPr>
              <a:t>业，</a:t>
            </a:r>
            <a:r>
              <a:rPr lang="zh-CN" altLang="en-US" sz="2800" dirty="0" smtClean="0">
                <a:solidFill>
                  <a:srgbClr val="FF0000"/>
                </a:solidFill>
              </a:rPr>
              <a:t>待就业原因据实选择“求职中、签约中、拟参加公招考试、拟创业、拟应征入伍”</a:t>
            </a:r>
            <a:r>
              <a:rPr lang="zh-CN" altLang="en-US" sz="2800" dirty="0">
                <a:solidFill>
                  <a:prstClr val="black"/>
                </a:solidFill>
              </a:rPr>
              <a:t>；毕业去向选</a:t>
            </a:r>
            <a:r>
              <a:rPr lang="zh-CN" altLang="en-US" sz="2800" dirty="0" smtClean="0">
                <a:solidFill>
                  <a:prstClr val="black"/>
                </a:solidFill>
              </a:rPr>
              <a:t>择不就业拟升学，</a:t>
            </a:r>
            <a:r>
              <a:rPr lang="zh-CN" altLang="en-US" sz="2800" dirty="0" smtClean="0">
                <a:solidFill>
                  <a:srgbClr val="FF0000"/>
                </a:solidFill>
              </a:rPr>
              <a:t>不就业拟升学原因默认选择“拟升学”</a:t>
            </a:r>
            <a:r>
              <a:rPr lang="zh-CN" altLang="en-US" sz="2800" dirty="0" smtClean="0">
                <a:solidFill>
                  <a:prstClr val="black"/>
                </a:solidFill>
              </a:rPr>
              <a:t>；</a:t>
            </a:r>
            <a:r>
              <a:rPr lang="zh-CN" altLang="en-US" sz="2800" dirty="0">
                <a:solidFill>
                  <a:prstClr val="black"/>
                </a:solidFill>
              </a:rPr>
              <a:t>毕业去向选</a:t>
            </a:r>
            <a:r>
              <a:rPr lang="zh-CN" altLang="en-US" sz="2800" dirty="0" smtClean="0">
                <a:solidFill>
                  <a:prstClr val="black"/>
                </a:solidFill>
              </a:rPr>
              <a:t>择其他暂不就</a:t>
            </a:r>
            <a:r>
              <a:rPr lang="zh-CN" altLang="en-US" sz="2800" dirty="0">
                <a:solidFill>
                  <a:prstClr val="black"/>
                </a:solidFill>
              </a:rPr>
              <a:t>业</a:t>
            </a:r>
            <a:r>
              <a:rPr lang="zh-CN" altLang="en-US" sz="2800" dirty="0" smtClean="0">
                <a:solidFill>
                  <a:prstClr val="black"/>
                </a:solidFill>
              </a:rPr>
              <a:t>，</a:t>
            </a:r>
            <a:r>
              <a:rPr lang="zh-CN" altLang="en-US" sz="2800" dirty="0">
                <a:solidFill>
                  <a:srgbClr val="FF0000"/>
                </a:solidFill>
              </a:rPr>
              <a:t>其他暂不就业</a:t>
            </a:r>
            <a:r>
              <a:rPr lang="zh-CN" altLang="en-US" sz="2800" dirty="0" smtClean="0">
                <a:solidFill>
                  <a:srgbClr val="FF0000"/>
                </a:solidFill>
              </a:rPr>
              <a:t>原</a:t>
            </a:r>
            <a:r>
              <a:rPr lang="zh-CN" altLang="en-US" sz="2800" dirty="0">
                <a:solidFill>
                  <a:srgbClr val="FF0000"/>
                </a:solidFill>
              </a:rPr>
              <a:t>因据实选择</a:t>
            </a:r>
            <a:r>
              <a:rPr lang="zh-CN" altLang="en-US" sz="2800" dirty="0" smtClean="0">
                <a:solidFill>
                  <a:srgbClr val="FF0000"/>
                </a:solidFill>
              </a:rPr>
              <a:t>“暂不就业、拟出国出境”</a:t>
            </a:r>
            <a:r>
              <a:rPr lang="zh-CN" altLang="en-US" sz="2800" dirty="0" smtClean="0">
                <a:solidFill>
                  <a:prstClr val="black"/>
                </a:solidFill>
              </a:rPr>
              <a:t>；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2750</Words>
  <Application>WPS 演示</Application>
  <PresentationFormat>自定义</PresentationFormat>
  <Paragraphs>153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Calibri</vt:lpstr>
      <vt:lpstr>Impact</vt:lpstr>
      <vt:lpstr>Arial Unicode MS</vt:lpstr>
      <vt:lpstr>Agency FB</vt:lpstr>
      <vt:lpstr>Adobe 宋体 Std L</vt:lpstr>
      <vt:lpstr>华文新魏</vt:lpstr>
      <vt:lpstr>Broadway</vt:lpstr>
      <vt:lpstr>楷体</vt:lpstr>
      <vt:lpstr>经典繁仿黑</vt:lpstr>
      <vt:lpstr>隶书</vt:lpstr>
      <vt:lpstr>MS PGothic</vt:lpstr>
      <vt:lpstr>Times New Roman</vt:lpstr>
      <vt:lpstr>方正大黑简体</vt:lpstr>
      <vt:lpstr>黑体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DELL</cp:lastModifiedBy>
  <cp:revision>4639</cp:revision>
  <dcterms:created xsi:type="dcterms:W3CDTF">2012-10-07T00:28:00Z</dcterms:created>
  <dcterms:modified xsi:type="dcterms:W3CDTF">2017-12-01T01:37:58Z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